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gif"/>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56" r:id="rId2"/>
    <p:sldId id="271" r:id="rId3"/>
    <p:sldId id="279" r:id="rId4"/>
    <p:sldId id="280" r:id="rId5"/>
    <p:sldId id="275" r:id="rId6"/>
    <p:sldId id="286" r:id="rId7"/>
    <p:sldId id="282" r:id="rId8"/>
    <p:sldId id="281" r:id="rId9"/>
    <p:sldId id="257" r:id="rId10"/>
    <p:sldId id="284" r:id="rId11"/>
    <p:sldId id="285" r:id="rId12"/>
    <p:sldId id="276"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Lst>
        </p14:section>
        <p14:section name="Diseñar, Transformación, Anotar, Trabajar en colaboración, Información" id="{B9B51309-D148-4332-87C2-07BE32FBCA3B}">
          <p14:sldIdLst>
            <p14:sldId id="271"/>
            <p14:sldId id="279"/>
            <p14:sldId id="280"/>
            <p14:sldId id="275"/>
            <p14:sldId id="286"/>
            <p14:sldId id="282"/>
            <p14:sldId id="281"/>
            <p14:sldId id="257"/>
            <p14:sldId id="284"/>
            <p14:sldId id="285"/>
          </p14:sldIdLst>
        </p14:section>
        <p14:section name="Más información" id="{2CC34DB2-6590-42C0-AD4B-A04C6060184E}">
          <p14:sldIdLst>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111" d="100"/>
          <a:sy n="111" d="100"/>
        </p:scale>
        <p:origin x="59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B2B5E0-3F7C-4D27-B033-54169BBE3F5A}" type="datetime1">
              <a:rPr lang="es-ES" smtClean="0"/>
              <a:t>20/05/2024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E0AD-AC8A-40B7-A05F-83C08D0E80A3}" type="datetime1">
              <a:rPr lang="es-ES" smtClean="0"/>
              <a:pPr/>
              <a:t>20/05/2024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23702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50884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423529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172941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7</a:t>
            </a:fld>
            <a:endParaRPr lang="es-ES"/>
          </a:p>
        </p:txBody>
      </p:sp>
    </p:spTree>
    <p:extLst>
      <p:ext uri="{BB962C8B-B14F-4D97-AF65-F5344CB8AC3E}">
        <p14:creationId xmlns:p14="http://schemas.microsoft.com/office/powerpoint/2010/main" val="342178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8</a:t>
            </a:fld>
            <a:endParaRPr lang="es-ES"/>
          </a:p>
        </p:txBody>
      </p:sp>
    </p:spTree>
    <p:extLst>
      <p:ext uri="{BB962C8B-B14F-4D97-AF65-F5344CB8AC3E}">
        <p14:creationId xmlns:p14="http://schemas.microsoft.com/office/powerpoint/2010/main" val="164614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5"/>
          </p:nvPr>
        </p:nvSpPr>
        <p:spPr/>
        <p:txBody>
          <a:bodyPr rtlCol="0"/>
          <a:lstStyle/>
          <a:p>
            <a:pPr rtl="0"/>
            <a:fld id="{DF61EA0F-A667-4B49-8422-0062BC55E249}" type="slidenum">
              <a:rPr lang="es-ES" smtClean="0"/>
              <a:t>9</a:t>
            </a:fld>
            <a:endParaRPr lang="es-ES"/>
          </a:p>
        </p:txBody>
      </p:sp>
    </p:spTree>
    <p:extLst>
      <p:ext uri="{BB962C8B-B14F-4D97-AF65-F5344CB8AC3E}">
        <p14:creationId xmlns:p14="http://schemas.microsoft.com/office/powerpoint/2010/main" val="303423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12</a:t>
            </a:fld>
            <a:endParaRPr lang="es-ES"/>
          </a:p>
        </p:txBody>
      </p:sp>
    </p:spTree>
    <p:extLst>
      <p:ext uri="{BB962C8B-B14F-4D97-AF65-F5344CB8AC3E}">
        <p14:creationId xmlns:p14="http://schemas.microsoft.com/office/powerpoint/2010/main" val="125074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A7F30DA-8663-4794-8A66-1184A9F2D888}" type="datetime1">
              <a:rPr lang="es-ES" noProof="0" smtClean="0"/>
              <a:t>20/05/2024</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978C3BE-9016-4208-9F91-C00CEFA51175}" type="datetime1">
              <a:rPr lang="es-ES" noProof="0" smtClean="0"/>
              <a:t>20/05/2024</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iajesyproyectosambientalesjvc.com/"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hyperlink" Target="https://www.cuevasturisticas.es/imagenes-ap/cuevas/zoom/cuevadevalporqueroOrgano.jpg"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uevasturisticas.es/imagenes-ap/cuevas/zoom/cuevadevalporqueroFantasma.jpg" TargetMode="External"/><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cuevasturisticas.es/imagenes-ap/cuevas/zoom/cuevadevalporqueroOrgano.jpg"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hyperlink" Target="mailto:jvcsportsproamb19@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ww.turismoasturias.es/-/blogs/las-10-mejores-cosas-que-ver-y-hacer-en-oviedo#El-Monte-Naranco-y-el-Prerromanico-asturiano-panoramico" TargetMode="External"/><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turismoasturias.es/-/blogs/las-10-mejores-cosas-que-ver-y-hacer-en-oviedo#El-Museo-Arqueologico-o-la-memoria-mas-completa-de-la-historia-de-Asturias-y-de-la-Humanidad" TargetMode="External"/><Relationship Id="rId5" Type="http://schemas.openxmlformats.org/officeDocument/2006/relationships/hyperlink" Target="https://www.turismoasturias.es/-/blogs/las-10-mejores-cosas-que-ver-y-hacer-en-oviedo#El-Oviedo-antiguo-Una-%E2%80%9Cregia-sedes%E2%80%9D-con-sus-cinco-torres" TargetMode="External"/><Relationship Id="rId4" Type="http://schemas.openxmlformats.org/officeDocument/2006/relationships/hyperlink" Target="https://www.turismoasturias.es/-/blogs/las-10-mejores-cosas-que-ver-y-hacer-en-oviedo#La-Plaza-del-Fontan-un-referente-historico-del-mercado-en-Vetus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1268325"/>
          </a:xfrm>
        </p:spPr>
        <p:txBody>
          <a:bodyPr rtlCol="0" anchor="ctr" anchorCtr="0">
            <a:normAutofit fontScale="90000"/>
          </a:bodyPr>
          <a:lstStyle/>
          <a:p>
            <a:pPr rtl="0"/>
            <a:r>
              <a:rPr lang="es-ES" sz="4800" b="1" i="1" dirty="0">
                <a:solidFill>
                  <a:srgbClr val="0070C0"/>
                </a:solidFill>
                <a:highlight>
                  <a:srgbClr val="00FF00"/>
                </a:highlight>
              </a:rPr>
              <a:t>PARQUE NATURAL DE REDES. ASTURIAS.</a:t>
            </a:r>
            <a:br>
              <a:rPr lang="es-ES" sz="4800" b="1" i="1" dirty="0">
                <a:solidFill>
                  <a:srgbClr val="0070C0"/>
                </a:solidFill>
                <a:highlight>
                  <a:srgbClr val="00FF00"/>
                </a:highlight>
              </a:rPr>
            </a:br>
            <a:r>
              <a:rPr lang="es-ES" sz="4800" b="1" i="1" dirty="0">
                <a:solidFill>
                  <a:srgbClr val="0070C0"/>
                </a:solidFill>
                <a:highlight>
                  <a:srgbClr val="00FF00"/>
                </a:highlight>
              </a:rPr>
              <a:t>Fechas: Otoño-Primavera-Verano</a:t>
            </a:r>
          </a:p>
        </p:txBody>
      </p:sp>
      <p:sp>
        <p:nvSpPr>
          <p:cNvPr id="3" name="Subtítulo 2"/>
          <p:cNvSpPr>
            <a:spLocks noGrp="1"/>
          </p:cNvSpPr>
          <p:nvPr>
            <p:ph type="subTitle" idx="4294967295"/>
          </p:nvPr>
        </p:nvSpPr>
        <p:spPr>
          <a:xfrm>
            <a:off x="670216" y="2675062"/>
            <a:ext cx="11093108" cy="1137793"/>
          </a:xfrm>
        </p:spPr>
        <p:txBody>
          <a:bodyPr rtlCol="0">
            <a:normAutofit fontScale="85000" lnSpcReduction="20000"/>
          </a:bodyPr>
          <a:lstStyle/>
          <a:p>
            <a:pPr marL="0" indent="0" rtl="0">
              <a:buNone/>
            </a:pPr>
            <a:r>
              <a:rPr lang="es-ES" sz="2400" b="1" dirty="0">
                <a:solidFill>
                  <a:srgbClr val="FF0000"/>
                </a:solidFill>
                <a:highlight>
                  <a:srgbClr val="FFFF00"/>
                </a:highlight>
                <a:latin typeface="+mj-lt"/>
              </a:rPr>
              <a:t>PROYECTOS AMBIENTALES JVC SPORTS // PERFILES: </a:t>
            </a:r>
            <a:r>
              <a:rPr lang="es-ES" sz="2400" b="1">
                <a:solidFill>
                  <a:srgbClr val="FF0000"/>
                </a:solidFill>
                <a:highlight>
                  <a:srgbClr val="FFFF00"/>
                </a:highlight>
                <a:latin typeface="+mj-lt"/>
              </a:rPr>
              <a:t>ESO-BACH-FP VALÉNCIA COMUNITAT</a:t>
            </a:r>
            <a:endParaRPr lang="es-ES" sz="2400" b="1" dirty="0">
              <a:solidFill>
                <a:srgbClr val="FF0000"/>
              </a:solidFill>
              <a:highlight>
                <a:srgbClr val="FFFF00"/>
              </a:highlight>
              <a:latin typeface="+mj-lt"/>
            </a:endParaRPr>
          </a:p>
          <a:p>
            <a:pPr marL="0" indent="0" rtl="0">
              <a:buNone/>
            </a:pPr>
            <a:r>
              <a:rPr lang="es-ES" sz="2400" b="1" dirty="0">
                <a:solidFill>
                  <a:srgbClr val="FF0000"/>
                </a:solidFill>
                <a:highlight>
                  <a:srgbClr val="FFFF00"/>
                </a:highlight>
                <a:latin typeface="+mj-lt"/>
                <a:hlinkClick r:id="rId3"/>
              </a:rPr>
              <a:t>www.viajesyproyectosambientalesjvc.com</a:t>
            </a:r>
            <a:r>
              <a:rPr lang="es-ES" sz="2400" b="1" dirty="0">
                <a:solidFill>
                  <a:srgbClr val="FF0000"/>
                </a:solidFill>
                <a:highlight>
                  <a:srgbClr val="FFFF00"/>
                </a:highlight>
                <a:latin typeface="+mj-lt"/>
              </a:rPr>
              <a:t>  Teléfono: 618005298   </a:t>
            </a:r>
            <a:r>
              <a:rPr lang="es-ES" sz="2400" b="1" dirty="0">
                <a:solidFill>
                  <a:srgbClr val="0070C0"/>
                </a:solidFill>
                <a:highlight>
                  <a:srgbClr val="FFFF00"/>
                </a:highlight>
                <a:latin typeface="+mj-lt"/>
              </a:rPr>
              <a:t>Correo: planetaverdejvc@outlook.es</a:t>
            </a:r>
          </a:p>
        </p:txBody>
      </p:sp>
      <p:pic>
        <p:nvPicPr>
          <p:cNvPr id="4" name="Imagen 3" descr="Icono de programa de PowerPoint"/>
          <p:cNvPicPr>
            <a:picLocks noChangeAspect="1"/>
          </p:cNvPicPr>
          <p:nvPr/>
        </p:nvPicPr>
        <p:blipFill>
          <a:blip r:embed="rId4"/>
          <a:srcRect/>
          <a:stretch/>
        </p:blipFill>
        <p:spPr bwMode="invGray">
          <a:xfrm>
            <a:off x="670216" y="5193062"/>
            <a:ext cx="822960" cy="822960"/>
          </a:xfrm>
          <a:prstGeom prst="rect">
            <a:avLst/>
          </a:prstGeom>
        </p:spPr>
      </p:pic>
      <p:pic>
        <p:nvPicPr>
          <p:cNvPr id="6" name="Imagen 5" descr="Logotipo&#10;&#10;Descripción generada automáticamente">
            <a:extLst>
              <a:ext uri="{FF2B5EF4-FFF2-40B4-BE49-F238E27FC236}">
                <a16:creationId xmlns:a16="http://schemas.microsoft.com/office/drawing/2014/main" id="{2E5D3359-ABED-6682-E404-D4AABE352EF1}"/>
              </a:ext>
            </a:extLst>
          </p:cNvPr>
          <p:cNvPicPr>
            <a:picLocks noChangeAspect="1"/>
          </p:cNvPicPr>
          <p:nvPr/>
        </p:nvPicPr>
        <p:blipFill>
          <a:blip r:embed="rId5"/>
          <a:stretch>
            <a:fillRect/>
          </a:stretch>
        </p:blipFill>
        <p:spPr>
          <a:xfrm>
            <a:off x="8438635" y="3812855"/>
            <a:ext cx="3324689" cy="2791780"/>
          </a:xfrm>
          <a:prstGeom prst="rect">
            <a:avLst/>
          </a:prstGeom>
        </p:spPr>
      </p:pic>
      <p:pic>
        <p:nvPicPr>
          <p:cNvPr id="7" name="Imagen 6" descr="Vista de una montaña&#10;&#10;Descripción generada automáticamente">
            <a:extLst>
              <a:ext uri="{FF2B5EF4-FFF2-40B4-BE49-F238E27FC236}">
                <a16:creationId xmlns:a16="http://schemas.microsoft.com/office/drawing/2014/main" id="{29E9FA2C-E3EE-750C-EB95-E71EE0226DB3}"/>
              </a:ext>
            </a:extLst>
          </p:cNvPr>
          <p:cNvPicPr>
            <a:picLocks noChangeAspect="1"/>
          </p:cNvPicPr>
          <p:nvPr/>
        </p:nvPicPr>
        <p:blipFill>
          <a:blip r:embed="rId6"/>
          <a:stretch>
            <a:fillRect/>
          </a:stretch>
        </p:blipFill>
        <p:spPr>
          <a:xfrm>
            <a:off x="1556113" y="3812855"/>
            <a:ext cx="3429955" cy="2791780"/>
          </a:xfrm>
          <a:prstGeom prst="rect">
            <a:avLst/>
          </a:prstGeom>
        </p:spPr>
      </p:pic>
      <p:pic>
        <p:nvPicPr>
          <p:cNvPr id="5" name="Imagen 4">
            <a:extLst>
              <a:ext uri="{FF2B5EF4-FFF2-40B4-BE49-F238E27FC236}">
                <a16:creationId xmlns:a16="http://schemas.microsoft.com/office/drawing/2014/main" id="{690E5F1A-0703-F121-1357-16678DBF453E}"/>
              </a:ext>
            </a:extLst>
          </p:cNvPr>
          <p:cNvPicPr>
            <a:picLocks noChangeAspect="1"/>
          </p:cNvPicPr>
          <p:nvPr/>
        </p:nvPicPr>
        <p:blipFill>
          <a:blip r:embed="rId7"/>
          <a:stretch>
            <a:fillRect/>
          </a:stretch>
        </p:blipFill>
        <p:spPr>
          <a:xfrm>
            <a:off x="5080747" y="3812855"/>
            <a:ext cx="3263209" cy="279178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25631-EB00-3F60-2D3B-C868AC9A8EE1}"/>
              </a:ext>
            </a:extLst>
          </p:cNvPr>
          <p:cNvSpPr>
            <a:spLocks noGrp="1"/>
          </p:cNvSpPr>
          <p:nvPr>
            <p:ph type="title"/>
          </p:nvPr>
        </p:nvSpPr>
        <p:spPr>
          <a:xfrm>
            <a:off x="521207" y="448056"/>
            <a:ext cx="11012310" cy="640080"/>
          </a:xfrm>
        </p:spPr>
        <p:txBody>
          <a:bodyPr>
            <a:normAutofit fontScale="90000"/>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4</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Día Turístico en Gijón. Baño en Playa de San Lorenzo, y guía por Gijón.</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s-ES" dirty="0"/>
          </a:p>
        </p:txBody>
      </p:sp>
      <p:pic>
        <p:nvPicPr>
          <p:cNvPr id="5" name="Imagen 4" descr="Torre en medio de campo&#10;&#10;Descripción generada automáticamente con confianza baja">
            <a:extLst>
              <a:ext uri="{FF2B5EF4-FFF2-40B4-BE49-F238E27FC236}">
                <a16:creationId xmlns:a16="http://schemas.microsoft.com/office/drawing/2014/main" id="{ABC7E71C-3E9A-DFBC-C01B-454C32721040}"/>
              </a:ext>
            </a:extLst>
          </p:cNvPr>
          <p:cNvPicPr>
            <a:picLocks noChangeAspect="1"/>
          </p:cNvPicPr>
          <p:nvPr/>
        </p:nvPicPr>
        <p:blipFill>
          <a:blip r:embed="rId2"/>
          <a:stretch>
            <a:fillRect/>
          </a:stretch>
        </p:blipFill>
        <p:spPr>
          <a:xfrm>
            <a:off x="8384875" y="1262349"/>
            <a:ext cx="3545457" cy="2166651"/>
          </a:xfrm>
          <a:prstGeom prst="rect">
            <a:avLst/>
          </a:prstGeom>
        </p:spPr>
      </p:pic>
      <p:pic>
        <p:nvPicPr>
          <p:cNvPr id="7" name="Imagen 6" descr="Imagen que contiene exterior, camino, cerca, grande&#10;&#10;Descripción generada automáticamente">
            <a:extLst>
              <a:ext uri="{FF2B5EF4-FFF2-40B4-BE49-F238E27FC236}">
                <a16:creationId xmlns:a16="http://schemas.microsoft.com/office/drawing/2014/main" id="{263E1E0A-B577-443A-51CA-340CCBE1961B}"/>
              </a:ext>
            </a:extLst>
          </p:cNvPr>
          <p:cNvPicPr>
            <a:picLocks noChangeAspect="1"/>
          </p:cNvPicPr>
          <p:nvPr/>
        </p:nvPicPr>
        <p:blipFill>
          <a:blip r:embed="rId3"/>
          <a:stretch>
            <a:fillRect/>
          </a:stretch>
        </p:blipFill>
        <p:spPr>
          <a:xfrm>
            <a:off x="8384875" y="4571264"/>
            <a:ext cx="3545457" cy="2048774"/>
          </a:xfrm>
          <a:prstGeom prst="rect">
            <a:avLst/>
          </a:prstGeom>
        </p:spPr>
      </p:pic>
      <p:pic>
        <p:nvPicPr>
          <p:cNvPr id="9" name="Imagen 8" descr="Edificio en frente de agua&#10;&#10;Descripción generada automáticamente">
            <a:extLst>
              <a:ext uri="{FF2B5EF4-FFF2-40B4-BE49-F238E27FC236}">
                <a16:creationId xmlns:a16="http://schemas.microsoft.com/office/drawing/2014/main" id="{273A997A-B232-5080-2D38-4E86E53E1C4A}"/>
              </a:ext>
            </a:extLst>
          </p:cNvPr>
          <p:cNvPicPr>
            <a:picLocks noChangeAspect="1"/>
          </p:cNvPicPr>
          <p:nvPr/>
        </p:nvPicPr>
        <p:blipFill>
          <a:blip r:embed="rId4"/>
          <a:stretch>
            <a:fillRect/>
          </a:stretch>
        </p:blipFill>
        <p:spPr>
          <a:xfrm>
            <a:off x="8384874" y="3451275"/>
            <a:ext cx="3545457" cy="1431275"/>
          </a:xfrm>
          <a:prstGeom prst="rect">
            <a:avLst/>
          </a:prstGeom>
        </p:spPr>
      </p:pic>
      <p:sp>
        <p:nvSpPr>
          <p:cNvPr id="11" name="CuadroTexto 10">
            <a:extLst>
              <a:ext uri="{FF2B5EF4-FFF2-40B4-BE49-F238E27FC236}">
                <a16:creationId xmlns:a16="http://schemas.microsoft.com/office/drawing/2014/main" id="{E6CA6DBF-2C13-3911-72E1-213478C1FA91}"/>
              </a:ext>
            </a:extLst>
          </p:cNvPr>
          <p:cNvSpPr txBox="1"/>
          <p:nvPr/>
        </p:nvSpPr>
        <p:spPr>
          <a:xfrm>
            <a:off x="521206" y="1188864"/>
            <a:ext cx="7863667" cy="3693319"/>
          </a:xfrm>
          <a:prstGeom prst="rect">
            <a:avLst/>
          </a:prstGeom>
          <a:noFill/>
        </p:spPr>
        <p:txBody>
          <a:bodyPr wrap="square">
            <a:spAutoFit/>
          </a:bodyPr>
          <a:lstStyle/>
          <a:p>
            <a:r>
              <a:rPr lang="es-ES" b="0" i="0" dirty="0">
                <a:solidFill>
                  <a:srgbClr val="000000"/>
                </a:solidFill>
                <a:effectLst/>
                <a:latin typeface="Raleway" pitchFamily="2" charset="0"/>
              </a:rPr>
              <a:t>Desayuno </a:t>
            </a:r>
            <a:r>
              <a:rPr lang="es-ES" dirty="0">
                <a:solidFill>
                  <a:srgbClr val="000000"/>
                </a:solidFill>
                <a:latin typeface="Raleway" pitchFamily="2" charset="0"/>
              </a:rPr>
              <a:t>7,30 horas. </a:t>
            </a:r>
            <a:r>
              <a:rPr lang="es-ES" dirty="0">
                <a:solidFill>
                  <a:schemeClr val="accent5"/>
                </a:solidFill>
                <a:latin typeface="Raleway" pitchFamily="2" charset="0"/>
              </a:rPr>
              <a:t>Salida hacia </a:t>
            </a:r>
            <a:r>
              <a:rPr lang="es-ES" b="0" i="0" dirty="0">
                <a:solidFill>
                  <a:schemeClr val="accent5"/>
                </a:solidFill>
                <a:effectLst/>
                <a:latin typeface="Raleway" pitchFamily="2" charset="0"/>
              </a:rPr>
              <a:t>Gijón</a:t>
            </a:r>
            <a:r>
              <a:rPr lang="es-ES" dirty="0">
                <a:solidFill>
                  <a:srgbClr val="000000"/>
                </a:solidFill>
                <a:latin typeface="Raleway" pitchFamily="2" charset="0"/>
              </a:rPr>
              <a:t>. </a:t>
            </a:r>
            <a:r>
              <a:rPr lang="es-ES" dirty="0">
                <a:solidFill>
                  <a:srgbClr val="000000"/>
                </a:solidFill>
                <a:highlight>
                  <a:srgbClr val="FFFF00"/>
                </a:highlight>
                <a:latin typeface="Raleway" pitchFamily="2" charset="0"/>
              </a:rPr>
              <a:t>Comida picnic.</a:t>
            </a:r>
            <a:r>
              <a:rPr lang="es-ES" b="0" i="0" dirty="0">
                <a:solidFill>
                  <a:srgbClr val="000000"/>
                </a:solidFill>
                <a:effectLst/>
                <a:highlight>
                  <a:srgbClr val="FFFF00"/>
                </a:highlight>
                <a:latin typeface="Raleway" pitchFamily="2" charset="0"/>
              </a:rPr>
              <a:t> </a:t>
            </a:r>
            <a:r>
              <a:rPr lang="es-ES" b="0" i="0" dirty="0">
                <a:solidFill>
                  <a:srgbClr val="000000"/>
                </a:solidFill>
                <a:effectLst/>
                <a:latin typeface="Raleway" pitchFamily="2" charset="0"/>
              </a:rPr>
              <a:t>Disfrutaremos de sus </a:t>
            </a:r>
            <a:r>
              <a:rPr lang="es-ES" b="1" i="0" dirty="0">
                <a:solidFill>
                  <a:srgbClr val="000000"/>
                </a:solidFill>
                <a:effectLst/>
                <a:latin typeface="Raleway" pitchFamily="2" charset="0"/>
              </a:rPr>
              <a:t>playas</a:t>
            </a:r>
            <a:r>
              <a:rPr lang="es-ES" b="0" i="0" dirty="0">
                <a:solidFill>
                  <a:srgbClr val="000000"/>
                </a:solidFill>
                <a:effectLst/>
                <a:latin typeface="Raleway" pitchFamily="2" charset="0"/>
              </a:rPr>
              <a:t> y </a:t>
            </a:r>
            <a:r>
              <a:rPr lang="es-ES" dirty="0">
                <a:solidFill>
                  <a:srgbClr val="000000"/>
                </a:solidFill>
                <a:latin typeface="Raleway" pitchFamily="2" charset="0"/>
              </a:rPr>
              <a:t>de</a:t>
            </a:r>
            <a:r>
              <a:rPr lang="es-ES" b="0" i="0" dirty="0">
                <a:solidFill>
                  <a:srgbClr val="000000"/>
                </a:solidFill>
                <a:effectLst/>
                <a:latin typeface="Raleway" pitchFamily="2" charset="0"/>
              </a:rPr>
              <a:t> sus </a:t>
            </a:r>
            <a:r>
              <a:rPr lang="es-ES" b="1" i="0" dirty="0">
                <a:solidFill>
                  <a:srgbClr val="000000"/>
                </a:solidFill>
                <a:effectLst/>
                <a:latin typeface="Raleway" pitchFamily="2" charset="0"/>
              </a:rPr>
              <a:t>paseos marítimos y fluviales</a:t>
            </a:r>
            <a:r>
              <a:rPr lang="es-ES" b="0" i="0" dirty="0">
                <a:solidFill>
                  <a:srgbClr val="000000"/>
                </a:solidFill>
                <a:effectLst/>
                <a:latin typeface="Raleway" pitchFamily="2" charset="0"/>
              </a:rPr>
              <a:t>, gente paseando a pie o en bici en sus </a:t>
            </a:r>
            <a:r>
              <a:rPr lang="es-ES" b="1" i="0" dirty="0">
                <a:solidFill>
                  <a:srgbClr val="000000"/>
                </a:solidFill>
                <a:effectLst/>
                <a:latin typeface="Raleway" pitchFamily="2" charset="0"/>
              </a:rPr>
              <a:t>rutas de costa o de interior</a:t>
            </a:r>
            <a:r>
              <a:rPr lang="es-ES" b="0" i="0" dirty="0">
                <a:solidFill>
                  <a:srgbClr val="000000"/>
                </a:solidFill>
                <a:effectLst/>
                <a:latin typeface="Raleway" pitchFamily="2" charset="0"/>
              </a:rPr>
              <a:t>. La ciudad es definitivamente un espacio ideal para el disfrute: el </a:t>
            </a:r>
            <a:r>
              <a:rPr lang="es-ES" b="1" i="0" dirty="0">
                <a:solidFill>
                  <a:srgbClr val="000000"/>
                </a:solidFill>
                <a:effectLst/>
                <a:latin typeface="Raleway" pitchFamily="2" charset="0"/>
              </a:rPr>
              <a:t>deporte</a:t>
            </a:r>
            <a:r>
              <a:rPr lang="es-ES" b="0" i="0" dirty="0">
                <a:solidFill>
                  <a:srgbClr val="000000"/>
                </a:solidFill>
                <a:effectLst/>
                <a:latin typeface="Raleway" pitchFamily="2" charset="0"/>
              </a:rPr>
              <a:t>, la </a:t>
            </a:r>
            <a:r>
              <a:rPr lang="es-ES" b="1" i="0" dirty="0">
                <a:solidFill>
                  <a:srgbClr val="000000"/>
                </a:solidFill>
                <a:effectLst/>
                <a:latin typeface="Raleway" pitchFamily="2" charset="0"/>
              </a:rPr>
              <a:t>cultura</a:t>
            </a:r>
            <a:r>
              <a:rPr lang="es-ES" b="0" i="0" dirty="0">
                <a:solidFill>
                  <a:srgbClr val="000000"/>
                </a:solidFill>
                <a:effectLst/>
                <a:latin typeface="Raleway" pitchFamily="2" charset="0"/>
              </a:rPr>
              <a:t>, los </a:t>
            </a:r>
            <a:r>
              <a:rPr lang="es-ES" b="1" i="0" dirty="0">
                <a:solidFill>
                  <a:srgbClr val="000000"/>
                </a:solidFill>
                <a:effectLst/>
                <a:latin typeface="Raleway" pitchFamily="2" charset="0"/>
              </a:rPr>
              <a:t>espectáculos</a:t>
            </a:r>
            <a:r>
              <a:rPr lang="es-ES" b="0" i="0" dirty="0">
                <a:solidFill>
                  <a:srgbClr val="000000"/>
                </a:solidFill>
                <a:effectLst/>
                <a:latin typeface="Raleway" pitchFamily="2" charset="0"/>
              </a:rPr>
              <a:t>, la </a:t>
            </a:r>
            <a:r>
              <a:rPr lang="es-ES" b="1" i="0" dirty="0">
                <a:solidFill>
                  <a:srgbClr val="000000"/>
                </a:solidFill>
                <a:effectLst/>
                <a:latin typeface="Raleway" pitchFamily="2" charset="0"/>
              </a:rPr>
              <a:t>gastronomía</a:t>
            </a:r>
            <a:r>
              <a:rPr lang="es-ES" b="0" i="0" dirty="0">
                <a:solidFill>
                  <a:srgbClr val="000000"/>
                </a:solidFill>
                <a:effectLst/>
                <a:latin typeface="Raleway" pitchFamily="2" charset="0"/>
              </a:rPr>
              <a:t>, y la animación a raudales son una de las columnas vertebrales de Gijón.</a:t>
            </a:r>
            <a:r>
              <a:rPr lang="es-ES" b="1" i="0" dirty="0">
                <a:solidFill>
                  <a:srgbClr val="000000"/>
                </a:solidFill>
                <a:effectLst/>
                <a:latin typeface="Raleway" pitchFamily="2" charset="0"/>
              </a:rPr>
              <a:t> Caminar</a:t>
            </a:r>
            <a:r>
              <a:rPr lang="es-ES" b="0" i="0" dirty="0">
                <a:solidFill>
                  <a:srgbClr val="000000"/>
                </a:solidFill>
                <a:effectLst/>
                <a:latin typeface="Raleway" pitchFamily="2" charset="0"/>
              </a:rPr>
              <a:t> con la brisa marina por los cuatro costados, asomarte a un </a:t>
            </a:r>
            <a:r>
              <a:rPr lang="es-ES" b="1" i="0" dirty="0">
                <a:solidFill>
                  <a:srgbClr val="000000"/>
                </a:solidFill>
                <a:effectLst/>
                <a:latin typeface="Raleway" pitchFamily="2" charset="0"/>
              </a:rPr>
              <a:t>mirador panorámico </a:t>
            </a:r>
            <a:r>
              <a:rPr lang="es-ES" b="0" i="0" dirty="0">
                <a:solidFill>
                  <a:srgbClr val="000000"/>
                </a:solidFill>
                <a:effectLst/>
                <a:latin typeface="Raleway" pitchFamily="2" charset="0"/>
              </a:rPr>
              <a:t>sobre la costa, visitar un </a:t>
            </a:r>
            <a:r>
              <a:rPr lang="es-ES" b="1" i="0" dirty="0">
                <a:solidFill>
                  <a:srgbClr val="000000"/>
                </a:solidFill>
                <a:effectLst/>
                <a:latin typeface="Raleway" pitchFamily="2" charset="0"/>
              </a:rPr>
              <a:t>castro prerromano</a:t>
            </a:r>
            <a:r>
              <a:rPr lang="es-ES" b="0" i="0" dirty="0">
                <a:solidFill>
                  <a:srgbClr val="000000"/>
                </a:solidFill>
                <a:effectLst/>
                <a:latin typeface="Raleway" pitchFamily="2" charset="0"/>
              </a:rPr>
              <a:t> o una </a:t>
            </a:r>
            <a:r>
              <a:rPr lang="es-ES" b="1" i="0" dirty="0">
                <a:solidFill>
                  <a:srgbClr val="000000"/>
                </a:solidFill>
                <a:effectLst/>
                <a:latin typeface="Raleway" pitchFamily="2" charset="0"/>
              </a:rPr>
              <a:t>villa romana</a:t>
            </a:r>
            <a:r>
              <a:rPr lang="es-ES" b="0" i="0" dirty="0">
                <a:solidFill>
                  <a:srgbClr val="000000"/>
                </a:solidFill>
                <a:effectLst/>
                <a:latin typeface="Raleway" pitchFamily="2" charset="0"/>
              </a:rPr>
              <a:t>, asistir a un </a:t>
            </a:r>
            <a:r>
              <a:rPr lang="es-ES" b="1" i="0" dirty="0">
                <a:solidFill>
                  <a:srgbClr val="000000"/>
                </a:solidFill>
                <a:effectLst/>
                <a:latin typeface="Raleway" pitchFamily="2" charset="0"/>
              </a:rPr>
              <a:t>espectáculo</a:t>
            </a:r>
            <a:r>
              <a:rPr lang="es-ES" b="0" i="0" dirty="0">
                <a:solidFill>
                  <a:srgbClr val="000000"/>
                </a:solidFill>
                <a:effectLst/>
                <a:latin typeface="Raleway" pitchFamily="2" charset="0"/>
              </a:rPr>
              <a:t> en los mejores teatros o en plena calle, saborear la </a:t>
            </a:r>
            <a:r>
              <a:rPr lang="es-ES" b="1" i="0" dirty="0">
                <a:solidFill>
                  <a:srgbClr val="000000"/>
                </a:solidFill>
                <a:effectLst/>
                <a:latin typeface="Raleway" pitchFamily="2" charset="0"/>
              </a:rPr>
              <a:t>cocina</a:t>
            </a:r>
            <a:r>
              <a:rPr lang="es-ES" b="0" i="0" dirty="0">
                <a:solidFill>
                  <a:srgbClr val="000000"/>
                </a:solidFill>
                <a:effectLst/>
                <a:latin typeface="Raleway" pitchFamily="2" charset="0"/>
              </a:rPr>
              <a:t> más asturiana casi a pie de la lámina de agua, o contemplar los tres macizos de los Picos de Europa y la Montaña Central desde la </a:t>
            </a:r>
            <a:r>
              <a:rPr lang="es-ES" b="1" i="0" dirty="0">
                <a:solidFill>
                  <a:srgbClr val="000000"/>
                </a:solidFill>
                <a:effectLst/>
                <a:latin typeface="Raleway" pitchFamily="2" charset="0"/>
              </a:rPr>
              <a:t>Campa de Torres</a:t>
            </a:r>
            <a:r>
              <a:rPr lang="es-ES" b="0" i="0" dirty="0">
                <a:solidFill>
                  <a:srgbClr val="000000"/>
                </a:solidFill>
                <a:effectLst/>
                <a:latin typeface="Raleway" pitchFamily="2" charset="0"/>
              </a:rPr>
              <a:t>, son solo alguna de las sorpresas que te reserva Gijón. Llegada a la cena. 20,30 horas. Velada Nocturna y alojamiento.</a:t>
            </a:r>
            <a:endParaRPr lang="es-ES" dirty="0"/>
          </a:p>
        </p:txBody>
      </p:sp>
      <p:pic>
        <p:nvPicPr>
          <p:cNvPr id="13" name="Imagen 12" descr="Vista de una ciudad en la playa&#10;&#10;Descripción generada automáticamente">
            <a:extLst>
              <a:ext uri="{FF2B5EF4-FFF2-40B4-BE49-F238E27FC236}">
                <a16:creationId xmlns:a16="http://schemas.microsoft.com/office/drawing/2014/main" id="{B3DD72AE-C85D-80A6-4038-A38DF4E72DC8}"/>
              </a:ext>
            </a:extLst>
          </p:cNvPr>
          <p:cNvPicPr>
            <a:picLocks noChangeAspect="1"/>
          </p:cNvPicPr>
          <p:nvPr/>
        </p:nvPicPr>
        <p:blipFill>
          <a:blip r:embed="rId5"/>
          <a:stretch>
            <a:fillRect/>
          </a:stretch>
        </p:blipFill>
        <p:spPr>
          <a:xfrm>
            <a:off x="521204" y="4827186"/>
            <a:ext cx="7622132" cy="1847850"/>
          </a:xfrm>
          <a:prstGeom prst="rect">
            <a:avLst/>
          </a:prstGeom>
        </p:spPr>
      </p:pic>
    </p:spTree>
    <p:extLst>
      <p:ext uri="{BB962C8B-B14F-4D97-AF65-F5344CB8AC3E}">
        <p14:creationId xmlns:p14="http://schemas.microsoft.com/office/powerpoint/2010/main" val="410732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A220B-830A-76B1-B2DA-F9574B29CDBA}"/>
              </a:ext>
            </a:extLst>
          </p:cNvPr>
          <p:cNvSpPr>
            <a:spLocks noGrp="1"/>
          </p:cNvSpPr>
          <p:nvPr>
            <p:ph type="title"/>
          </p:nvPr>
        </p:nvSpPr>
        <p:spPr>
          <a:xfrm>
            <a:off x="167524" y="818992"/>
            <a:ext cx="11098574" cy="640080"/>
          </a:xfrm>
        </p:spPr>
        <p:txBody>
          <a:bodyPr>
            <a:normAutofit fontScale="90000"/>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5.Desayuno. </a:t>
            </a:r>
            <a:r>
              <a:rPr lang="es-ES"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OPCIÓN A- Parque Warner. Madrid, llegada 13.00 h. </a:t>
            </a:r>
            <a:b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r>
              <a:rPr lang="es-ES" b="1" i="1" dirty="0">
                <a:solidFill>
                  <a:srgbClr val="0070C0"/>
                </a:solidFill>
                <a:effectLst/>
                <a:highlight>
                  <a:srgbClr val="FFFF00"/>
                </a:highlight>
                <a:latin typeface="Segoe UI Light" panose="020B0502040204020203" pitchFamily="34" charset="0"/>
                <a:ea typeface="Times New Roman" panose="02020603050405020304" pitchFamily="18" charset="0"/>
                <a:cs typeface="Segoe UI Light" panose="020B0502040204020203" pitchFamily="34" charset="0"/>
              </a:rPr>
              <a:t>OPCIÓN B</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 CUEVAS DE VALPORQUERO-LEÓN- Llegada 10,00 h</a:t>
            </a:r>
            <a:endParaRPr lang="es-ES" dirty="0"/>
          </a:p>
        </p:txBody>
      </p:sp>
      <p:pic>
        <p:nvPicPr>
          <p:cNvPr id="5" name="Imagen 4" descr="Imagen que contiene agua, tabla, azul, grande&#10;&#10;Descripción generada automáticamente">
            <a:extLst>
              <a:ext uri="{FF2B5EF4-FFF2-40B4-BE49-F238E27FC236}">
                <a16:creationId xmlns:a16="http://schemas.microsoft.com/office/drawing/2014/main" id="{C0F442AD-92D7-ED4E-5BB0-F17D3CC1776B}"/>
              </a:ext>
            </a:extLst>
          </p:cNvPr>
          <p:cNvPicPr>
            <a:picLocks noChangeAspect="1"/>
          </p:cNvPicPr>
          <p:nvPr/>
        </p:nvPicPr>
        <p:blipFill>
          <a:blip r:embed="rId2"/>
          <a:stretch>
            <a:fillRect/>
          </a:stretch>
        </p:blipFill>
        <p:spPr>
          <a:xfrm>
            <a:off x="632604" y="3079630"/>
            <a:ext cx="5147094" cy="3360506"/>
          </a:xfrm>
          <a:prstGeom prst="rect">
            <a:avLst/>
          </a:prstGeom>
        </p:spPr>
      </p:pic>
      <p:pic>
        <p:nvPicPr>
          <p:cNvPr id="3" name="Imagen 2" descr="Órgano">
            <a:hlinkClick r:id="rId3" tooltip="&quot;Órgano&quot;"/>
            <a:extLst>
              <a:ext uri="{FF2B5EF4-FFF2-40B4-BE49-F238E27FC236}">
                <a16:creationId xmlns:a16="http://schemas.microsoft.com/office/drawing/2014/main" id="{3248D352-9BF8-6AC5-191C-BFF305D819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0148" y="3079627"/>
            <a:ext cx="5778822" cy="3360507"/>
          </a:xfrm>
          <a:prstGeom prst="rect">
            <a:avLst/>
          </a:prstGeom>
          <a:noFill/>
          <a:ln>
            <a:noFill/>
          </a:ln>
        </p:spPr>
      </p:pic>
      <p:sp>
        <p:nvSpPr>
          <p:cNvPr id="6" name="CuadroTexto 5">
            <a:extLst>
              <a:ext uri="{FF2B5EF4-FFF2-40B4-BE49-F238E27FC236}">
                <a16:creationId xmlns:a16="http://schemas.microsoft.com/office/drawing/2014/main" id="{69855688-44A9-4881-48CE-D5230A3091CA}"/>
              </a:ext>
            </a:extLst>
          </p:cNvPr>
          <p:cNvSpPr txBox="1"/>
          <p:nvPr/>
        </p:nvSpPr>
        <p:spPr>
          <a:xfrm>
            <a:off x="451027" y="1550219"/>
            <a:ext cx="11378241" cy="1200329"/>
          </a:xfrm>
          <a:prstGeom prst="rect">
            <a:avLst/>
          </a:prstGeom>
          <a:noFill/>
        </p:spPr>
        <p:txBody>
          <a:bodyPr wrap="square">
            <a:spAutoFit/>
          </a:bodyPr>
          <a:lstStyle/>
          <a:p>
            <a:r>
              <a:rPr lang="es-ES" sz="1800" b="1" i="1" dirty="0">
                <a:solidFill>
                  <a:srgbClr val="727272"/>
                </a:solidFill>
                <a:effectLst/>
                <a:latin typeface="Open Sans" panose="020B0606030504020204" pitchFamily="34" charset="0"/>
                <a:ea typeface="Times New Roman" panose="02020603050405020304" pitchFamily="18" charset="0"/>
              </a:rPr>
              <a:t>La Cueva de Val porquero posee dos niveles principales de galerías, un nivel superior habilitado perfectamente para la “Visita Turística” durante 1Km. de recorrido hasta la sala de Maravillas, y un nivel inferior o “Curso de Aguas”, de visita espeleológica y de aventura, que durante unos 2Km. atraviesa la montaña hasta las espectaculares Hoces de Vega Cervera. </a:t>
            </a:r>
            <a:r>
              <a:rPr lang="es-ES" sz="1800" b="1" i="1" dirty="0">
                <a:solidFill>
                  <a:srgbClr val="727272"/>
                </a:solidFill>
                <a:effectLst/>
                <a:highlight>
                  <a:srgbClr val="FFFF00"/>
                </a:highlight>
                <a:latin typeface="Open Sans" panose="020B0606030504020204" pitchFamily="34" charset="0"/>
                <a:ea typeface="Times New Roman" panose="02020603050405020304" pitchFamily="18" charset="0"/>
              </a:rPr>
              <a:t>Regreso a origen. 22,00 horas</a:t>
            </a:r>
            <a:endParaRPr lang="es-ES" dirty="0">
              <a:highlight>
                <a:srgbClr val="FFFF00"/>
              </a:highlight>
            </a:endParaRPr>
          </a:p>
        </p:txBody>
      </p:sp>
    </p:spTree>
    <p:extLst>
      <p:ext uri="{BB962C8B-B14F-4D97-AF65-F5344CB8AC3E}">
        <p14:creationId xmlns:p14="http://schemas.microsoft.com/office/powerpoint/2010/main" val="97730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70619" y="482289"/>
            <a:ext cx="11253850" cy="640080"/>
          </a:xfrm>
        </p:spPr>
        <p:txBody>
          <a:bodyPr rtlCol="0">
            <a:normAutofit fontScale="90000"/>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DÍA 5- CUEVAS DE VALPORQUERO-LEÓN-Llegada al Albergue del parque Natural de Redes. Asturias</a:t>
            </a:r>
          </a:p>
        </p:txBody>
      </p:sp>
      <p:sp>
        <p:nvSpPr>
          <p:cNvPr id="16" name="Marcador de contenido 17"/>
          <p:cNvSpPr txBox="1">
            <a:spLocks/>
          </p:cNvSpPr>
          <p:nvPr/>
        </p:nvSpPr>
        <p:spPr>
          <a:xfrm>
            <a:off x="541609" y="1296100"/>
            <a:ext cx="1106954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42" name="Marcador de contenido 17"/>
          <p:cNvSpPr txBox="1">
            <a:spLocks/>
          </p:cNvSpPr>
          <p:nvPr/>
        </p:nvSpPr>
        <p:spPr>
          <a:xfrm>
            <a:off x="630366" y="5273573"/>
            <a:ext cx="10834140"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630367" y="5273573"/>
            <a:ext cx="10693380"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srgbClr val="D24726"/>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endParaRPr>
          </a:p>
        </p:txBody>
      </p:sp>
      <p:pic>
        <p:nvPicPr>
          <p:cNvPr id="5" name="Imagen 4" descr="Fantasma">
            <a:hlinkClick r:id="rId3" tooltip="&quot;Fantasma&quot;"/>
            <a:extLst>
              <a:ext uri="{FF2B5EF4-FFF2-40B4-BE49-F238E27FC236}">
                <a16:creationId xmlns:a16="http://schemas.microsoft.com/office/drawing/2014/main" id="{E2E3698A-CB53-7A32-F270-B5D9409FED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996" y="3064691"/>
            <a:ext cx="3563321" cy="2165393"/>
          </a:xfrm>
          <a:prstGeom prst="rect">
            <a:avLst/>
          </a:prstGeom>
          <a:noFill/>
          <a:ln>
            <a:noFill/>
          </a:ln>
        </p:spPr>
      </p:pic>
      <p:pic>
        <p:nvPicPr>
          <p:cNvPr id="6" name="Imagen 5" descr="Órgano">
            <a:hlinkClick r:id="rId5" tooltip="&quot;Órgano&quot;"/>
            <a:extLst>
              <a:ext uri="{FF2B5EF4-FFF2-40B4-BE49-F238E27FC236}">
                <a16:creationId xmlns:a16="http://schemas.microsoft.com/office/drawing/2014/main" id="{2B448EED-9120-0708-1C58-BC13AC0031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7396" y="2750667"/>
            <a:ext cx="4931573" cy="2479418"/>
          </a:xfrm>
          <a:prstGeom prst="rect">
            <a:avLst/>
          </a:prstGeom>
          <a:noFill/>
          <a:ln>
            <a:noFill/>
          </a:ln>
        </p:spPr>
      </p:pic>
      <p:sp>
        <p:nvSpPr>
          <p:cNvPr id="3" name="CuadroTexto 2">
            <a:extLst>
              <a:ext uri="{FF2B5EF4-FFF2-40B4-BE49-F238E27FC236}">
                <a16:creationId xmlns:a16="http://schemas.microsoft.com/office/drawing/2014/main" id="{B623889E-7D4C-28EC-A766-20FFDC21CC09}"/>
              </a:ext>
            </a:extLst>
          </p:cNvPr>
          <p:cNvSpPr txBox="1"/>
          <p:nvPr/>
        </p:nvSpPr>
        <p:spPr>
          <a:xfrm>
            <a:off x="521206" y="1214781"/>
            <a:ext cx="11040427" cy="977191"/>
          </a:xfrm>
          <a:prstGeom prst="rect">
            <a:avLst/>
          </a:prstGeom>
          <a:noFill/>
        </p:spPr>
        <p:txBody>
          <a:bodyPr wrap="square">
            <a:spAutoFit/>
          </a:bodyPr>
          <a:lstStyle/>
          <a:p>
            <a:pPr fontAlgn="base">
              <a:lnSpc>
                <a:spcPts val="2250"/>
              </a:lnSpc>
              <a:spcBef>
                <a:spcPts val="200"/>
              </a:spcBef>
              <a:spcAft>
                <a:spcPts val="1350"/>
              </a:spcAft>
            </a:pPr>
            <a:r>
              <a:rPr lang="es-ES" sz="16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5º Salida de origen</a:t>
            </a:r>
            <a:r>
              <a:rPr lang="es-ES" sz="16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a:t>
            </a:r>
            <a:r>
              <a:rPr lang="es-ES" sz="18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que nos asistirán durante todo el viaje, en actividades, y cuidando todos los detalles de conexión, coordinando todas las actividades programadas, saliendo a las 7.00 horas desde origen, </a:t>
            </a:r>
            <a:r>
              <a:rPr lang="es-ES" sz="18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Bocadillos caseros</a:t>
            </a:r>
            <a:r>
              <a:rPr lang="es-ES" sz="1800" b="1" i="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Dirección  </a:t>
            </a:r>
            <a:r>
              <a:rPr lang="es-ES" sz="2050" b="1" i="1" dirty="0">
                <a:solidFill>
                  <a:srgbClr val="272727"/>
                </a:solidFill>
                <a:effectLst/>
                <a:highlight>
                  <a:srgbClr val="00FF00"/>
                </a:highlight>
                <a:latin typeface="Raleway" pitchFamily="2" charset="0"/>
                <a:ea typeface="Times New Roman" panose="02020603050405020304" pitchFamily="18" charset="0"/>
                <a:cs typeface="Times New Roman" panose="02020603050405020304" pitchFamily="18" charset="0"/>
              </a:rPr>
              <a:t>Cueva de Valporquero</a:t>
            </a:r>
            <a:r>
              <a:rPr lang="es-ES" sz="2050" b="1" i="1" dirty="0">
                <a:solidFill>
                  <a:srgbClr val="272727"/>
                </a:solidFill>
                <a:effectLst/>
                <a:latin typeface="Raleway" pitchFamily="2" charset="0"/>
                <a:ea typeface="Times New Roman" panose="02020603050405020304" pitchFamily="18" charset="0"/>
                <a:cs typeface="Times New Roman" panose="02020603050405020304" pitchFamily="18" charset="0"/>
              </a:rPr>
              <a:t>-</a:t>
            </a:r>
            <a:r>
              <a:rPr lang="es-ES" sz="2050" b="1" i="1" dirty="0">
                <a:solidFill>
                  <a:srgbClr val="272727"/>
                </a:solidFill>
                <a:effectLst/>
                <a:highlight>
                  <a:srgbClr val="00FF00"/>
                </a:highlight>
                <a:latin typeface="Raleway" pitchFamily="2" charset="0"/>
                <a:ea typeface="Times New Roman" panose="02020603050405020304" pitchFamily="18" charset="0"/>
                <a:cs typeface="Times New Roman" panose="02020603050405020304" pitchFamily="18" charset="0"/>
              </a:rPr>
              <a:t>León</a:t>
            </a:r>
            <a:r>
              <a:rPr lang="es-ES" sz="2050" b="1" i="1" dirty="0">
                <a:solidFill>
                  <a:srgbClr val="272727"/>
                </a:solidFill>
                <a:effectLst/>
                <a:latin typeface="Raleway" pitchFamily="2" charset="0"/>
                <a:ea typeface="Times New Roman" panose="02020603050405020304" pitchFamily="18" charset="0"/>
                <a:cs typeface="Times New Roman" panose="02020603050405020304" pitchFamily="18" charset="0"/>
              </a:rPr>
              <a:t>-</a:t>
            </a:r>
            <a:r>
              <a:rPr lang="es-ES" sz="1800" b="1" i="1" dirty="0">
                <a:solidFill>
                  <a:srgbClr val="FF5959"/>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11.00 h</a:t>
            </a:r>
            <a:endParaRPr lang="es-ES" sz="12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7" name="CuadroTexto 6">
            <a:extLst>
              <a:ext uri="{FF2B5EF4-FFF2-40B4-BE49-F238E27FC236}">
                <a16:creationId xmlns:a16="http://schemas.microsoft.com/office/drawing/2014/main" id="{C1057F23-EFA2-2778-3518-5FE50C5959D1}"/>
              </a:ext>
            </a:extLst>
          </p:cNvPr>
          <p:cNvSpPr txBox="1"/>
          <p:nvPr/>
        </p:nvSpPr>
        <p:spPr>
          <a:xfrm>
            <a:off x="630366" y="2121004"/>
            <a:ext cx="11069545" cy="923330"/>
          </a:xfrm>
          <a:prstGeom prst="rect">
            <a:avLst/>
          </a:prstGeom>
          <a:noFill/>
        </p:spPr>
        <p:txBody>
          <a:bodyPr wrap="square">
            <a:spAutoFit/>
          </a:bodyPr>
          <a:lstStyle/>
          <a:p>
            <a:r>
              <a:rPr lang="es-ES" sz="1800" b="1" i="1" dirty="0">
                <a:effectLst/>
                <a:latin typeface="Open Sans" panose="020B0606030504020204" pitchFamily="34" charset="0"/>
                <a:ea typeface="Times New Roman" panose="02020603050405020304" pitchFamily="18" charset="0"/>
              </a:rPr>
              <a:t>A 1.309m. de altitud, bajo el pueblo de Valporquero, el corazón de la montaña leonesa abre una inmensa boca por la que, acompañados de un cristalino arroyo, podemos descubrir ocultas e increíbles maravillas subterráneas. </a:t>
            </a:r>
            <a:endParaRPr lang="es-ES" dirty="0">
              <a:solidFill>
                <a:srgbClr val="FF0000"/>
              </a:solidFill>
              <a:highlight>
                <a:srgbClr val="FFFF00"/>
              </a:highlight>
            </a:endParaRPr>
          </a:p>
        </p:txBody>
      </p:sp>
      <p:sp>
        <p:nvSpPr>
          <p:cNvPr id="10" name="CuadroTexto 9">
            <a:extLst>
              <a:ext uri="{FF2B5EF4-FFF2-40B4-BE49-F238E27FC236}">
                <a16:creationId xmlns:a16="http://schemas.microsoft.com/office/drawing/2014/main" id="{833DD01E-FB5A-8F69-F065-F0F15AAC440E}"/>
              </a:ext>
            </a:extLst>
          </p:cNvPr>
          <p:cNvSpPr txBox="1"/>
          <p:nvPr/>
        </p:nvSpPr>
        <p:spPr>
          <a:xfrm>
            <a:off x="342169" y="5315949"/>
            <a:ext cx="11645938" cy="1477328"/>
          </a:xfrm>
          <a:prstGeom prst="rect">
            <a:avLst/>
          </a:prstGeom>
          <a:noFill/>
        </p:spPr>
        <p:txBody>
          <a:bodyPr wrap="square">
            <a:spAutoFit/>
          </a:bodyPr>
          <a:lstStyle/>
          <a:p>
            <a:r>
              <a:rPr lang="es-ES" sz="1800" b="1" i="1" dirty="0">
                <a:solidFill>
                  <a:srgbClr val="727272"/>
                </a:solidFill>
                <a:effectLst/>
                <a:latin typeface="Open Sans" panose="020B0606030504020204" pitchFamily="34" charset="0"/>
                <a:ea typeface="Times New Roman" panose="02020603050405020304" pitchFamily="18" charset="0"/>
              </a:rPr>
              <a:t>La Cueva de Valporquero posee dos niveles principales de galerías, un nivel superior habilitado perfectamente para la “Visita Turística” durante 1Km. de recorrido hasta la sala de Maravillas, y un nivel inferior o “Curso de Aguas”, de visita espeleológica y de aventura, que durante unos 2Km. atraviesa la montaña hasta las espectaculares Hoces de Vegacervera.</a:t>
            </a:r>
            <a:r>
              <a:rPr lang="es-ES" sz="1800" b="1" i="1" dirty="0">
                <a:effectLst/>
                <a:latin typeface="Calibri" panose="020F0502020204030204" pitchFamily="34" charset="0"/>
                <a:ea typeface="Calibri" panose="020F0502020204030204" pitchFamily="34" charset="0"/>
                <a:cs typeface="Arial" panose="020B0604020202020204" pitchFamily="34" charset="0"/>
              </a:rPr>
              <a:t> Llegada 19.00 horas. distribución de los participantes, </a:t>
            </a:r>
            <a:r>
              <a:rPr lang="es-ES" sz="1800" b="1" i="1" dirty="0">
                <a:effectLst/>
                <a:highlight>
                  <a:srgbClr val="00FF00"/>
                </a:highlight>
                <a:latin typeface="Calibri" panose="020F0502020204030204" pitchFamily="34" charset="0"/>
                <a:ea typeface="Calibri" panose="020F0502020204030204" pitchFamily="34" charset="0"/>
                <a:cs typeface="Arial" panose="020B0604020202020204" pitchFamily="34" charset="0"/>
              </a:rPr>
              <a:t>Cena, actividades y velada nocturna de campamento, y alojamiento</a:t>
            </a:r>
            <a:r>
              <a:rPr lang="es-ES" b="1" i="1" dirty="0">
                <a:highlight>
                  <a:srgbClr val="00FF00"/>
                </a:highlight>
                <a:latin typeface="Calibri" panose="020F0502020204030204" pitchFamily="34" charset="0"/>
                <a:ea typeface="Calibri" panose="020F0502020204030204" pitchFamily="34" charset="0"/>
                <a:cs typeface="Arial" panose="020B0604020202020204" pitchFamily="34" charset="0"/>
              </a:rPr>
              <a:t>. Llegada a origen a las 22,00 horas</a:t>
            </a:r>
            <a:r>
              <a:rPr lang="es-ES" sz="1800" b="1" i="1" dirty="0">
                <a:effectLst/>
                <a:latin typeface="Calibri" panose="020F0502020204030204" pitchFamily="34" charset="0"/>
                <a:ea typeface="Calibri" panose="020F0502020204030204" pitchFamily="34" charset="0"/>
                <a:cs typeface="Arial" panose="020B0604020202020204" pitchFamily="34" charset="0"/>
              </a:rPr>
              <a:t> </a:t>
            </a:r>
            <a:endParaRPr lang="es-ES" dirty="0"/>
          </a:p>
        </p:txBody>
      </p:sp>
      <p:pic>
        <p:nvPicPr>
          <p:cNvPr id="4" name="Imagen 3" descr="Un hombre parado en una roca&#10;&#10;Descripción generada automáticamente">
            <a:extLst>
              <a:ext uri="{FF2B5EF4-FFF2-40B4-BE49-F238E27FC236}">
                <a16:creationId xmlns:a16="http://schemas.microsoft.com/office/drawing/2014/main" id="{E8C8D74C-3BEE-5E9E-3E02-5B2788C8EBF3}"/>
              </a:ext>
            </a:extLst>
          </p:cNvPr>
          <p:cNvPicPr>
            <a:picLocks noChangeAspect="1"/>
          </p:cNvPicPr>
          <p:nvPr/>
        </p:nvPicPr>
        <p:blipFill>
          <a:blip r:embed="rId7"/>
          <a:stretch>
            <a:fillRect/>
          </a:stretch>
        </p:blipFill>
        <p:spPr>
          <a:xfrm>
            <a:off x="4218317" y="3064690"/>
            <a:ext cx="2769079" cy="2165393"/>
          </a:xfrm>
          <a:prstGeom prst="rect">
            <a:avLst/>
          </a:prstGeom>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8659007" cy="640080"/>
          </a:xfrm>
        </p:spPr>
        <p:txBody>
          <a:bodyPr rtlCol="0">
            <a:noAutofit/>
          </a:bodyPr>
          <a:lstStyle/>
          <a:p>
            <a:pPr rtl="0"/>
            <a:r>
              <a:rPr lang="es-ES" dirty="0">
                <a:latin typeface="Segoe UI Light" panose="020B0502040204020203" pitchFamily="34" charset="0"/>
                <a:cs typeface="Segoe UI Light" panose="020B0502040204020203" pitchFamily="34" charset="0"/>
              </a:rPr>
              <a:t>HISTORIA.</a:t>
            </a:r>
          </a:p>
        </p:txBody>
      </p:sp>
      <p:sp>
        <p:nvSpPr>
          <p:cNvPr id="38" name="Marcador de contenido 17"/>
          <p:cNvSpPr txBox="1">
            <a:spLocks/>
          </p:cNvSpPr>
          <p:nvPr/>
        </p:nvSpPr>
        <p:spPr>
          <a:xfrm>
            <a:off x="305519" y="1524707"/>
            <a:ext cx="5957257" cy="50586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s-ES" b="0" i="0" dirty="0">
                <a:solidFill>
                  <a:srgbClr val="000000"/>
                </a:solidFill>
                <a:effectLst/>
                <a:latin typeface="Roboto" panose="02000000000000000000" pitchFamily="2" charset="0"/>
              </a:rPr>
              <a:t>El Parque de Redes se encuentra </a:t>
            </a:r>
            <a:r>
              <a:rPr lang="es-ES" b="1" i="0" dirty="0">
                <a:solidFill>
                  <a:srgbClr val="000000"/>
                </a:solidFill>
                <a:effectLst/>
                <a:latin typeface="Roboto" panose="02000000000000000000" pitchFamily="2" charset="0"/>
              </a:rPr>
              <a:t>situado en el sector de montaña centro-oriental</a:t>
            </a:r>
            <a:r>
              <a:rPr lang="es-ES" b="0" i="0" dirty="0">
                <a:solidFill>
                  <a:srgbClr val="000000"/>
                </a:solidFill>
                <a:effectLst/>
                <a:latin typeface="Roboto" panose="02000000000000000000" pitchFamily="2" charset="0"/>
              </a:rPr>
              <a:t>, abarcando los términos municipales de Caso y Sobrescobio. Pertenece a la comarca del Nalón. Es un territorio de grandes valores patrimoniales con un buen número de argumentos medioambientales. Se le ha otorgado el título de Reserva Natural, también el de </a:t>
            </a:r>
            <a:r>
              <a:rPr lang="es-ES" b="1" i="0" dirty="0">
                <a:solidFill>
                  <a:srgbClr val="000000"/>
                </a:solidFill>
                <a:effectLst/>
                <a:latin typeface="Roboto" panose="02000000000000000000" pitchFamily="2" charset="0"/>
              </a:rPr>
              <a:t>Reserva de la Biosfera</a:t>
            </a:r>
            <a:r>
              <a:rPr lang="es-ES" b="0" i="0" dirty="0">
                <a:solidFill>
                  <a:srgbClr val="000000"/>
                </a:solidFill>
                <a:effectLst/>
                <a:latin typeface="Roboto" panose="02000000000000000000" pitchFamily="2" charset="0"/>
              </a:rPr>
              <a:t>.</a:t>
            </a:r>
          </a:p>
          <a:p>
            <a:pPr algn="l"/>
            <a:r>
              <a:rPr lang="es-ES" b="1" i="0" dirty="0">
                <a:solidFill>
                  <a:srgbClr val="000000"/>
                </a:solidFill>
                <a:effectLst/>
                <a:latin typeface="Roboto" panose="02000000000000000000" pitchFamily="2" charset="0"/>
              </a:rPr>
              <a:t>Su superficie es de 376,2 Km2</a:t>
            </a:r>
            <a:r>
              <a:rPr lang="es-ES" b="0" i="0" dirty="0">
                <a:solidFill>
                  <a:srgbClr val="000000"/>
                </a:solidFill>
                <a:effectLst/>
                <a:latin typeface="Roboto" panose="02000000000000000000" pitchFamily="2" charset="0"/>
              </a:rPr>
              <a:t>. Se caracteriza por tener una orografía de media y alta montaña; dominado por roca caliza, el bosque atlántico, praderas y pastizales en los fondos de los valles. La cota mínima del Parque está a 400m. sobre el nivel del mar y la máxima está en el Picu Torres con 2.104 metros.</a:t>
            </a:r>
          </a:p>
          <a:p>
            <a:pPr algn="l"/>
            <a:r>
              <a:rPr lang="es-ES" b="0" i="0" dirty="0">
                <a:solidFill>
                  <a:srgbClr val="000000"/>
                </a:solidFill>
                <a:effectLst/>
                <a:latin typeface="Roboto" panose="02000000000000000000" pitchFamily="2" charset="0"/>
              </a:rPr>
              <a:t>Lo montañoso y abrupto del terreno explica que casi el 80% de su superficie se sitúe por encima de los 800 m. y más del 80% tenga más del 30% de pendiente. Estas características aseguran un entorno natural apenas modificado por la mano del hombre, con belleza y recursos naturales casi intactos.</a:t>
            </a:r>
          </a:p>
          <a:p>
            <a:pPr algn="l"/>
            <a:r>
              <a:rPr lang="es-ES" b="0" i="0" dirty="0">
                <a:solidFill>
                  <a:srgbClr val="000000"/>
                </a:solidFill>
                <a:effectLst/>
                <a:latin typeface="Roboto" panose="02000000000000000000" pitchFamily="2" charset="0"/>
              </a:rPr>
              <a:t>En el Parque nace el Río Nalón en las estribaciones del </a:t>
            </a:r>
            <a:r>
              <a:rPr lang="es-ES" b="1" i="0" dirty="0">
                <a:solidFill>
                  <a:srgbClr val="000000"/>
                </a:solidFill>
                <a:effectLst/>
                <a:latin typeface="Roboto" panose="02000000000000000000" pitchFamily="2" charset="0"/>
              </a:rPr>
              <a:t>Puerto de Tarna</a:t>
            </a:r>
            <a:r>
              <a:rPr lang="es-ES" b="0" i="0" dirty="0">
                <a:solidFill>
                  <a:srgbClr val="000000"/>
                </a:solidFill>
                <a:effectLst/>
                <a:latin typeface="Roboto" panose="02000000000000000000" pitchFamily="2" charset="0"/>
              </a:rPr>
              <a:t>, histórico paso entre la meseta y las tierras asturianas.</a:t>
            </a:r>
          </a:p>
          <a:p>
            <a:pPr algn="l"/>
            <a:r>
              <a:rPr lang="es-ES" b="0" i="0" dirty="0">
                <a:solidFill>
                  <a:srgbClr val="000000"/>
                </a:solidFill>
                <a:effectLst/>
                <a:latin typeface="Roboto" panose="02000000000000000000" pitchFamily="2" charset="0"/>
              </a:rPr>
              <a:t>La riqueza ambiental del parque se manifiesta en una multitud de paisajes y contrastes. </a:t>
            </a:r>
            <a:r>
              <a:rPr lang="es-ES" b="1" i="0" dirty="0">
                <a:solidFill>
                  <a:srgbClr val="000000"/>
                </a:solidFill>
                <a:effectLst/>
                <a:latin typeface="Roboto" panose="02000000000000000000" pitchFamily="2" charset="0"/>
              </a:rPr>
              <a:t>Pueden observarse formaciones de origen glaciar, formas kársticas en cuevas y lapiaces, amplios campos de pasto, montes y frondosas masas boscosas</a:t>
            </a:r>
            <a:r>
              <a:rPr lang="es-ES" b="0" i="0" dirty="0">
                <a:solidFill>
                  <a:srgbClr val="000000"/>
                </a:solidFill>
                <a:effectLst/>
                <a:latin typeface="Roboto" panose="02000000000000000000" pitchFamily="2" charset="0"/>
              </a:rPr>
              <a:t>. Redes cuenta con una superficie arbolada del 40% del territorio.</a:t>
            </a:r>
          </a:p>
          <a:p>
            <a:pPr marL="0" lvl="0" indent="0" rtl="0">
              <a:spcAft>
                <a:spcPts val="600"/>
              </a:spcAft>
              <a:buNone/>
              <a:defRPr/>
            </a:pPr>
            <a:endParaRPr lang="es-ES" dirty="0">
              <a:latin typeface="Segoe UI" panose="020B0502040204020203" pitchFamily="34" charset="0"/>
              <a:cs typeface="Segoe UI" panose="020B0502040204020203" pitchFamily="34" charset="0"/>
            </a:endParaRPr>
          </a:p>
        </p:txBody>
      </p:sp>
      <p:pic>
        <p:nvPicPr>
          <p:cNvPr id="6" name="Imagen 5" descr="Mapa&#10;&#10;Descripción generada automáticamente">
            <a:extLst>
              <a:ext uri="{FF2B5EF4-FFF2-40B4-BE49-F238E27FC236}">
                <a16:creationId xmlns:a16="http://schemas.microsoft.com/office/drawing/2014/main" id="{B5CE1647-B4E6-391C-F9FB-C1545999EB7E}"/>
              </a:ext>
            </a:extLst>
          </p:cNvPr>
          <p:cNvPicPr>
            <a:picLocks noChangeAspect="1"/>
          </p:cNvPicPr>
          <p:nvPr/>
        </p:nvPicPr>
        <p:blipFill>
          <a:blip r:embed="rId3"/>
          <a:stretch>
            <a:fillRect/>
          </a:stretch>
        </p:blipFill>
        <p:spPr>
          <a:xfrm>
            <a:off x="6443932" y="1311214"/>
            <a:ext cx="5442549" cy="5272177"/>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1207" y="448056"/>
            <a:ext cx="10894653" cy="640080"/>
          </a:xfrm>
        </p:spPr>
        <p:txBody>
          <a:bodyPr rtlCol="0">
            <a:normAutofit fontScale="90000"/>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PARQUE NATURAL DE REDES. UN PARAISO APASIONANTE DE DESCUBRIR</a:t>
            </a:r>
          </a:p>
        </p:txBody>
      </p:sp>
      <p:sp>
        <p:nvSpPr>
          <p:cNvPr id="25"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s-ES" b="1" dirty="0">
                <a:latin typeface="Segoe UI" panose="020B0502040204020203" pitchFamily="34" charset="0"/>
                <a:cs typeface="Segoe UI" panose="020B0502040204020203" pitchFamily="34" charset="0"/>
              </a:rPr>
              <a:t>4 PUNTOS A TENER EN CUENTA:</a:t>
            </a:r>
          </a:p>
        </p:txBody>
      </p:sp>
      <p:grpSp>
        <p:nvGrpSpPr>
          <p:cNvPr id="18" name="Grupo 17" descr="Círculo pequeño con el número 1 en su interior para indicar que se encuentra en el paso 1"/>
          <p:cNvGrpSpPr/>
          <p:nvPr/>
        </p:nvGrpSpPr>
        <p:grpSpPr bwMode="blackWhite">
          <a:xfrm>
            <a:off x="531552" y="1917997"/>
            <a:ext cx="558179" cy="409838"/>
            <a:chOff x="6953426" y="711274"/>
            <a:chExt cx="558179" cy="409838"/>
          </a:xfrm>
        </p:grpSpPr>
        <p:sp>
          <p:nvSpPr>
            <p:cNvPr id="19" name="Elipse 18"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0" name="Cuadro de texto 19" descr="Número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1</a:t>
              </a:r>
            </a:p>
          </p:txBody>
        </p:sp>
      </p:grpSp>
      <p:sp>
        <p:nvSpPr>
          <p:cNvPr id="21" name="Marcador de contenido 17"/>
          <p:cNvSpPr txBox="1">
            <a:spLocks/>
          </p:cNvSpPr>
          <p:nvPr/>
        </p:nvSpPr>
        <p:spPr>
          <a:xfrm>
            <a:off x="1056513" y="1958189"/>
            <a:ext cx="5774315" cy="59655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s-ES" b="0" i="0" dirty="0">
                <a:solidFill>
                  <a:srgbClr val="000000"/>
                </a:solidFill>
                <a:effectLst/>
                <a:latin typeface="Roboto" panose="02000000000000000000" pitchFamily="2" charset="0"/>
              </a:rPr>
              <a:t>Por el Parque de Redes transitan todas las especies características del norte peninsular. </a:t>
            </a:r>
            <a:r>
              <a:rPr lang="es-ES" b="1" i="0" dirty="0">
                <a:solidFill>
                  <a:srgbClr val="000000"/>
                </a:solidFill>
                <a:effectLst/>
                <a:latin typeface="Roboto" panose="02000000000000000000" pitchFamily="2" charset="0"/>
              </a:rPr>
              <a:t>El oso pardo</a:t>
            </a:r>
            <a:r>
              <a:rPr lang="es-ES" b="0" i="0" dirty="0">
                <a:solidFill>
                  <a:srgbClr val="000000"/>
                </a:solidFill>
                <a:effectLst/>
                <a:latin typeface="Roboto" panose="02000000000000000000" pitchFamily="2" charset="0"/>
              </a:rPr>
              <a:t>, </a:t>
            </a:r>
            <a:r>
              <a:rPr lang="es-ES" b="1" i="0" dirty="0">
                <a:solidFill>
                  <a:srgbClr val="000000"/>
                </a:solidFill>
                <a:effectLst/>
                <a:latin typeface="Roboto" panose="02000000000000000000" pitchFamily="2" charset="0"/>
              </a:rPr>
              <a:t>el lobo</a:t>
            </a:r>
            <a:r>
              <a:rPr lang="es-ES" b="0" i="0" dirty="0">
                <a:solidFill>
                  <a:srgbClr val="000000"/>
                </a:solidFill>
                <a:effectLst/>
                <a:latin typeface="Roboto" panose="02000000000000000000" pitchFamily="2" charset="0"/>
              </a:rPr>
              <a:t>, con zonas estables de cría. Una de las mayores poblaciones de </a:t>
            </a:r>
            <a:r>
              <a:rPr lang="es-ES" b="1" i="0" dirty="0">
                <a:solidFill>
                  <a:srgbClr val="000000"/>
                </a:solidFill>
                <a:effectLst/>
                <a:latin typeface="Roboto" panose="02000000000000000000" pitchFamily="2" charset="0"/>
              </a:rPr>
              <a:t>rebecos</a:t>
            </a:r>
            <a:r>
              <a:rPr lang="es-ES" b="0" i="0" dirty="0">
                <a:solidFill>
                  <a:srgbClr val="000000"/>
                </a:solidFill>
                <a:effectLst/>
                <a:latin typeface="Roboto" panose="02000000000000000000" pitchFamily="2" charset="0"/>
              </a:rPr>
              <a:t> de la región. El fascinante </a:t>
            </a:r>
            <a:r>
              <a:rPr lang="es-ES" b="1" i="0" dirty="0">
                <a:solidFill>
                  <a:srgbClr val="000000"/>
                </a:solidFill>
                <a:effectLst/>
                <a:latin typeface="Roboto" panose="02000000000000000000" pitchFamily="2" charset="0"/>
              </a:rPr>
              <a:t>urogallo</a:t>
            </a:r>
            <a:r>
              <a:rPr lang="es-ES" b="0" i="0" dirty="0">
                <a:solidFill>
                  <a:srgbClr val="000000"/>
                </a:solidFill>
                <a:effectLst/>
                <a:latin typeface="Roboto" panose="02000000000000000000" pitchFamily="2" charset="0"/>
              </a:rPr>
              <a:t>, </a:t>
            </a:r>
            <a:r>
              <a:rPr lang="es-ES" b="1" i="0" dirty="0">
                <a:solidFill>
                  <a:srgbClr val="000000"/>
                </a:solidFill>
                <a:effectLst/>
                <a:latin typeface="Roboto" panose="02000000000000000000" pitchFamily="2" charset="0"/>
              </a:rPr>
              <a:t>alimoches</a:t>
            </a:r>
            <a:r>
              <a:rPr lang="es-ES" b="0" i="0" dirty="0">
                <a:solidFill>
                  <a:srgbClr val="000000"/>
                </a:solidFill>
                <a:effectLst/>
                <a:latin typeface="Roboto" panose="02000000000000000000" pitchFamily="2" charset="0"/>
              </a:rPr>
              <a:t>, </a:t>
            </a:r>
            <a:r>
              <a:rPr lang="es-ES" b="1" i="0" dirty="0">
                <a:solidFill>
                  <a:srgbClr val="000000"/>
                </a:solidFill>
                <a:effectLst/>
                <a:latin typeface="Roboto" panose="02000000000000000000" pitchFamily="2" charset="0"/>
              </a:rPr>
              <a:t>águilas reales</a:t>
            </a:r>
            <a:r>
              <a:rPr lang="es-ES" b="0" i="0" dirty="0">
                <a:solidFill>
                  <a:srgbClr val="000000"/>
                </a:solidFill>
                <a:effectLst/>
                <a:latin typeface="Roboto" panose="02000000000000000000" pitchFamily="2" charset="0"/>
              </a:rPr>
              <a:t> y un sin fin de aves, reptiles y anfibios se benefician del buen estado de conservación del parque.</a:t>
            </a:r>
            <a:endParaRPr lang="es-ES" dirty="0">
              <a:solidFill>
                <a:prstClr val="black">
                  <a:lumMod val="75000"/>
                  <a:lumOff val="25000"/>
                </a:prstClr>
              </a:solidFill>
              <a:cs typeface="Segoe UI"/>
            </a:endParaRPr>
          </a:p>
        </p:txBody>
      </p:sp>
      <p:grpSp>
        <p:nvGrpSpPr>
          <p:cNvPr id="33" name="Grupo 32" descr="Círculo pequeño con el número 2 en su interior para indicar que se encuentra en el paso 2"/>
          <p:cNvGrpSpPr/>
          <p:nvPr/>
        </p:nvGrpSpPr>
        <p:grpSpPr bwMode="blackWhite">
          <a:xfrm>
            <a:off x="563139" y="3188571"/>
            <a:ext cx="558179" cy="409838"/>
            <a:chOff x="6948223" y="711274"/>
            <a:chExt cx="558179" cy="409838"/>
          </a:xfrm>
        </p:grpSpPr>
        <p:sp>
          <p:nvSpPr>
            <p:cNvPr id="34" name="Elipse 3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Cuadro de texto 34" descr="Número 2"/>
            <p:cNvSpPr txBox="1">
              <a:spLocks noChangeAspect="1"/>
            </p:cNvSpPr>
            <p:nvPr/>
          </p:nvSpPr>
          <p:spPr bwMode="blackWhite">
            <a:xfrm>
              <a:off x="6948223" y="729315"/>
              <a:ext cx="558179" cy="369332"/>
            </a:xfrm>
            <a:prstGeom prst="rect">
              <a:avLst/>
            </a:prstGeom>
            <a:noFill/>
          </p:spPr>
          <p:txBody>
            <a:bodyPr wrap="square" rtlCol="0">
              <a:spAutoFit/>
            </a:bodyPr>
            <a:lstStyle/>
            <a:p>
              <a:pPr algn="ctr" rtl="0"/>
              <a:r>
                <a:rPr lang="es-ES" dirty="0">
                  <a:solidFill>
                    <a:schemeClr val="bg1"/>
                  </a:solidFill>
                  <a:latin typeface="Segoe UI Semibold" panose="020B0702040204020203" pitchFamily="34" charset="0"/>
                  <a:cs typeface="Segoe UI Semibold" panose="020B0702040204020203" pitchFamily="34" charset="0"/>
                </a:rPr>
                <a:t>2</a:t>
              </a:r>
            </a:p>
          </p:txBody>
        </p:sp>
      </p:grpSp>
      <p:sp>
        <p:nvSpPr>
          <p:cNvPr id="36" name="Marcador de contenido 17"/>
          <p:cNvSpPr txBox="1">
            <a:spLocks/>
          </p:cNvSpPr>
          <p:nvPr/>
        </p:nvSpPr>
        <p:spPr>
          <a:xfrm>
            <a:off x="1128156" y="3097734"/>
            <a:ext cx="5569931" cy="11629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upo 21" descr="Círculo pequeño con el número 3 en su interior para indicar que se encuentra en el paso 3"/>
          <p:cNvGrpSpPr/>
          <p:nvPr/>
        </p:nvGrpSpPr>
        <p:grpSpPr bwMode="blackWhite">
          <a:xfrm>
            <a:off x="556851" y="4106159"/>
            <a:ext cx="558179" cy="409838"/>
            <a:chOff x="6953426" y="711274"/>
            <a:chExt cx="558179" cy="409838"/>
          </a:xfrm>
        </p:grpSpPr>
        <p:sp>
          <p:nvSpPr>
            <p:cNvPr id="24" name="Elipse 2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0" name="Cuadro de texto 29" descr="Número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3</a:t>
              </a:r>
            </a:p>
          </p:txBody>
        </p:sp>
      </p:grpSp>
      <p:sp>
        <p:nvSpPr>
          <p:cNvPr id="32" name="Marcador de contenido 17"/>
          <p:cNvSpPr txBox="1">
            <a:spLocks/>
          </p:cNvSpPr>
          <p:nvPr/>
        </p:nvSpPr>
        <p:spPr>
          <a:xfrm>
            <a:off x="1053242" y="4099085"/>
            <a:ext cx="5854284" cy="118499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s-ES" b="1" i="0" dirty="0">
                <a:solidFill>
                  <a:srgbClr val="000000"/>
                </a:solidFill>
                <a:effectLst/>
                <a:latin typeface="Roboto" panose="02000000000000000000" pitchFamily="2" charset="0"/>
              </a:rPr>
              <a:t>El hayedo es el bosque que predomina en los montes de Redes</a:t>
            </a:r>
            <a:r>
              <a:rPr lang="es-ES" b="0" i="0" dirty="0">
                <a:solidFill>
                  <a:srgbClr val="000000"/>
                </a:solidFill>
                <a:effectLst/>
                <a:latin typeface="Roboto" panose="02000000000000000000" pitchFamily="2" charset="0"/>
              </a:rPr>
              <a:t>, aunque también hay que destacar importantes zonas de robledales. La acción de los ríos ha dado lugar a la aparición de valles abiertos que forman grandes vegas en sus fondos o a los </a:t>
            </a:r>
            <a:r>
              <a:rPr lang="es-ES" b="1" i="0" dirty="0">
                <a:solidFill>
                  <a:srgbClr val="000000"/>
                </a:solidFill>
                <a:effectLst/>
                <a:latin typeface="Roboto" panose="02000000000000000000" pitchFamily="2" charset="0"/>
              </a:rPr>
              <a:t>impresionantes desfiladeros de roca caliza</a:t>
            </a:r>
            <a:r>
              <a:rPr lang="es-ES" b="0" i="0" dirty="0">
                <a:solidFill>
                  <a:srgbClr val="000000"/>
                </a:solidFill>
                <a:effectLst/>
                <a:latin typeface="Roboto" panose="02000000000000000000" pitchFamily="2" charset="0"/>
              </a:rPr>
              <a:t>, como el que configura la ruta del Alba o el de los Arrudos.</a:t>
            </a:r>
            <a:endParaRPr lang="es-ES" dirty="0">
              <a:solidFill>
                <a:prstClr val="black">
                  <a:lumMod val="75000"/>
                  <a:lumOff val="25000"/>
                </a:prstClr>
              </a:solidFill>
              <a:cs typeface="Segoe UI"/>
            </a:endParaRPr>
          </a:p>
        </p:txBody>
      </p:sp>
      <p:grpSp>
        <p:nvGrpSpPr>
          <p:cNvPr id="37" name="Grupo 36" descr="Círculo pequeño con el número 4 en su interior para indicar que se encuentra en el paso 4"/>
          <p:cNvGrpSpPr/>
          <p:nvPr/>
        </p:nvGrpSpPr>
        <p:grpSpPr bwMode="blackWhite">
          <a:xfrm>
            <a:off x="587092" y="5281918"/>
            <a:ext cx="558179" cy="409838"/>
            <a:chOff x="6953426" y="711274"/>
            <a:chExt cx="558179" cy="409838"/>
          </a:xfrm>
        </p:grpSpPr>
        <p:sp>
          <p:nvSpPr>
            <p:cNvPr id="38" name="Elipse 37"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9" name="Cuadro de texto 38" descr="Número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4</a:t>
              </a:r>
            </a:p>
          </p:txBody>
        </p:sp>
      </p:grpSp>
      <p:sp>
        <p:nvSpPr>
          <p:cNvPr id="40" name="Marcador de contenido 17"/>
          <p:cNvSpPr txBox="1">
            <a:spLocks/>
          </p:cNvSpPr>
          <p:nvPr/>
        </p:nvSpPr>
        <p:spPr>
          <a:xfrm>
            <a:off x="1042500" y="5339099"/>
            <a:ext cx="574256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s-ES" b="0" i="0" dirty="0">
                <a:solidFill>
                  <a:srgbClr val="000000"/>
                </a:solidFill>
                <a:effectLst/>
                <a:latin typeface="Roboto" panose="02000000000000000000" pitchFamily="2" charset="0"/>
              </a:rPr>
              <a:t>Las opciones de senderismo son prácticamente ilimitadas. </a:t>
            </a: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CuadroTexto 2">
            <a:extLst>
              <a:ext uri="{FF2B5EF4-FFF2-40B4-BE49-F238E27FC236}">
                <a16:creationId xmlns:a16="http://schemas.microsoft.com/office/drawing/2014/main" id="{C9ED8D3D-76EF-0D91-E808-0E2041957FAD}"/>
              </a:ext>
            </a:extLst>
          </p:cNvPr>
          <p:cNvSpPr txBox="1"/>
          <p:nvPr/>
        </p:nvSpPr>
        <p:spPr>
          <a:xfrm>
            <a:off x="1049142" y="3182911"/>
            <a:ext cx="6094562" cy="830997"/>
          </a:xfrm>
          <a:prstGeom prst="rect">
            <a:avLst/>
          </a:prstGeom>
          <a:noFill/>
        </p:spPr>
        <p:txBody>
          <a:bodyPr wrap="square">
            <a:spAutoFit/>
          </a:bodyPr>
          <a:lstStyle/>
          <a:p>
            <a:r>
              <a:rPr lang="es-ES" sz="1200" b="0" i="0" dirty="0">
                <a:solidFill>
                  <a:srgbClr val="000000"/>
                </a:solidFill>
                <a:effectLst/>
                <a:latin typeface="Roboto" panose="02000000000000000000" pitchFamily="2" charset="0"/>
              </a:rPr>
              <a:t>Una excursión obligada es ascender a Brañagallones, que significa braña de los gallones (los gallos o urogallos), que en otro tiempo tuvieron en esta zona hasta seis cantaderos (lugares de exhibición de los machos). Grandes bosques de hayas en las inmediaciones, un lugar tranquilo, apacible, para disfrutar de la naturaleza.</a:t>
            </a:r>
            <a:endParaRPr lang="es-ES" sz="1200" dirty="0"/>
          </a:p>
        </p:txBody>
      </p:sp>
      <p:sp>
        <p:nvSpPr>
          <p:cNvPr id="6" name="CuadroTexto 5">
            <a:extLst>
              <a:ext uri="{FF2B5EF4-FFF2-40B4-BE49-F238E27FC236}">
                <a16:creationId xmlns:a16="http://schemas.microsoft.com/office/drawing/2014/main" id="{839DB19E-711F-6673-C4D8-74D3449F3F63}"/>
              </a:ext>
            </a:extLst>
          </p:cNvPr>
          <p:cNvSpPr txBox="1"/>
          <p:nvPr/>
        </p:nvSpPr>
        <p:spPr>
          <a:xfrm>
            <a:off x="998976" y="5565327"/>
            <a:ext cx="6203094" cy="1015663"/>
          </a:xfrm>
          <a:prstGeom prst="rect">
            <a:avLst/>
          </a:prstGeom>
          <a:noFill/>
        </p:spPr>
        <p:txBody>
          <a:bodyPr wrap="square">
            <a:spAutoFit/>
          </a:bodyPr>
          <a:lstStyle/>
          <a:p>
            <a:pPr algn="l"/>
            <a:r>
              <a:rPr lang="es-ES" sz="1200" b="0" i="0" dirty="0">
                <a:solidFill>
                  <a:srgbClr val="000000"/>
                </a:solidFill>
                <a:effectLst/>
                <a:latin typeface="Roboto" panose="02000000000000000000" pitchFamily="2" charset="0"/>
              </a:rPr>
              <a:t>Lo mejor para conocer todas las alternativas paisajísticas es acercarse al </a:t>
            </a:r>
            <a:r>
              <a:rPr lang="es-ES" sz="1200" b="1" i="0" dirty="0">
                <a:solidFill>
                  <a:srgbClr val="000000"/>
                </a:solidFill>
                <a:effectLst/>
                <a:latin typeface="Roboto" panose="02000000000000000000" pitchFamily="2" charset="0"/>
              </a:rPr>
              <a:t>Centro de Interpretación del Parque</a:t>
            </a:r>
            <a:r>
              <a:rPr lang="es-ES" sz="1200" b="0" i="0" dirty="0">
                <a:solidFill>
                  <a:srgbClr val="000000"/>
                </a:solidFill>
                <a:effectLst/>
                <a:latin typeface="Roboto" panose="02000000000000000000" pitchFamily="2" charset="0"/>
              </a:rPr>
              <a:t> situado en la capital del concejo de Caso, Campo de Caso.</a:t>
            </a:r>
          </a:p>
          <a:p>
            <a:pPr algn="l"/>
            <a:r>
              <a:rPr lang="es-ES" sz="1200" b="0" i="0" dirty="0">
                <a:solidFill>
                  <a:srgbClr val="000000"/>
                </a:solidFill>
                <a:effectLst/>
                <a:latin typeface="Roboto" panose="02000000000000000000" pitchFamily="2" charset="0"/>
              </a:rPr>
              <a:t>Otras posibilidades pasan por el conocimiento cultural y etnográfico del hombre que habita este entorno. El Museo de la Madera en Veneros, así como el Taller de la Madreña en Pendones, son dos opciones magníficas para disfrutar más si cabe de nuestra visita.</a:t>
            </a:r>
          </a:p>
        </p:txBody>
      </p:sp>
      <p:pic>
        <p:nvPicPr>
          <p:cNvPr id="8" name="Imagen 7" descr="Un conjunto de árboles&#10;&#10;Descripción generada automáticamente con confianza media">
            <a:extLst>
              <a:ext uri="{FF2B5EF4-FFF2-40B4-BE49-F238E27FC236}">
                <a16:creationId xmlns:a16="http://schemas.microsoft.com/office/drawing/2014/main" id="{79AB8650-74F8-98B6-BDD3-F8F2BEB5F0BE}"/>
              </a:ext>
            </a:extLst>
          </p:cNvPr>
          <p:cNvPicPr>
            <a:picLocks noChangeAspect="1"/>
          </p:cNvPicPr>
          <p:nvPr/>
        </p:nvPicPr>
        <p:blipFill>
          <a:blip r:embed="rId3"/>
          <a:stretch>
            <a:fillRect/>
          </a:stretch>
        </p:blipFill>
        <p:spPr>
          <a:xfrm>
            <a:off x="7302033" y="1272619"/>
            <a:ext cx="4575642" cy="5222449"/>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1207" y="448056"/>
            <a:ext cx="11064068" cy="640080"/>
          </a:xfrm>
        </p:spPr>
        <p:txBody>
          <a:bodyPr rtlCol="0">
            <a:normAutofit fontScale="90000"/>
          </a:bodyPr>
          <a:lstStyle/>
          <a:p>
            <a:pPr algn="just">
              <a:lnSpc>
                <a:spcPct val="107000"/>
              </a:lnSpc>
              <a:spcAft>
                <a:spcPts val="800"/>
              </a:spcAft>
            </a:pPr>
            <a:br>
              <a:rPr lang="es-ES" dirty="0">
                <a:effectLs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-5 días y 4 noches- Precio: 430 euros –50 participantes- “ALBERGUE DE REDES”</a:t>
            </a:r>
            <a:b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a:t>
            </a:r>
            <a:endParaRPr lang="es-E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Marcador de contenido 17"/>
          <p:cNvSpPr txBox="1">
            <a:spLocks/>
          </p:cNvSpPr>
          <p:nvPr/>
        </p:nvSpPr>
        <p:spPr>
          <a:xfrm>
            <a:off x="307561" y="900274"/>
            <a:ext cx="5918320" cy="505745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ACTIVIDADES: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Dia 1- OPCIÓN A: Visita museo de la minería y de la industria de Asturias. </a:t>
            </a:r>
            <a:endPar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Dia 1- OPCIÓN B: Espeleología en VEGACERVERA </a:t>
            </a:r>
            <a:endPar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2-Kayaks. </a:t>
            </a:r>
            <a:r>
              <a:rPr lang="es-ES" b="1" i="0" dirty="0">
                <a:solidFill>
                  <a:srgbClr val="0070C0"/>
                </a:solidFill>
                <a:effectLst/>
                <a:highlight>
                  <a:srgbClr val="FFFF00"/>
                </a:highlight>
                <a:latin typeface="Segoe UI" panose="020B0502040204020203" pitchFamily="34" charset="0"/>
              </a:rPr>
              <a:t>Descenso en canoa Río Nalón. Guía de </a:t>
            </a:r>
            <a:r>
              <a:rPr lang="es-ES" b="1" dirty="0">
                <a:solidFill>
                  <a:srgbClr val="0070C0"/>
                </a:solidFill>
                <a:highlight>
                  <a:srgbClr val="FFFF00"/>
                </a:highlight>
                <a:latin typeface="Segoe UI" panose="020B0502040204020203" pitchFamily="34" charset="0"/>
              </a:rPr>
              <a:t>Oviedo – ocio y cultura-.</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3- </a:t>
            </a:r>
            <a:r>
              <a:rPr lang="es-ES" b="1" i="0" u="none" strike="noStrike" dirty="0">
                <a:solidFill>
                  <a:srgbClr val="0070C0"/>
                </a:solidFill>
                <a:effectLst/>
                <a:highlight>
                  <a:srgbClr val="FFFF00"/>
                </a:highlight>
                <a:latin typeface="Roboto" panose="02000000000000000000" pitchFamily="2" charset="0"/>
              </a:rPr>
              <a:t>Ruta del Alba</a:t>
            </a:r>
            <a:r>
              <a:rPr lang="es-ES" b="1" i="0" u="none" strike="noStrike" dirty="0">
                <a:solidFill>
                  <a:srgbClr val="0070C0"/>
                </a:solidFill>
                <a:highlight>
                  <a:srgbClr val="FFFF00"/>
                </a:highlight>
                <a:latin typeface="Calibri" panose="020F0502020204030204" pitchFamily="34" charset="0"/>
                <a:cs typeface="Calibri" panose="020F0502020204030204" pitchFamily="34" charset="0"/>
              </a:rPr>
              <a:t>.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Parque Natural de Redes.</a:t>
            </a:r>
            <a:r>
              <a:rPr lang="es-ES" b="1" i="0" dirty="0">
                <a:solidFill>
                  <a:srgbClr val="0070C0"/>
                </a:solidFill>
                <a:effectLst/>
                <a:highlight>
                  <a:srgbClr val="FFFF00"/>
                </a:highlight>
                <a:latin typeface="Segoe UI" panose="020B0502040204020203" pitchFamily="34" charset="0"/>
              </a:rPr>
              <a:t> Rutas nocturnas y observación de estrellas (con telescopio)</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Día 4- OPCIÓN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A</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s-ES" b="1" i="0" dirty="0">
                <a:solidFill>
                  <a:srgbClr val="0070C0"/>
                </a:solidFill>
                <a:effectLst/>
                <a:highlight>
                  <a:srgbClr val="FFFF00"/>
                </a:highlight>
                <a:latin typeface="Montserrat" panose="00000500000000000000" pitchFamily="2" charset="0"/>
              </a:rPr>
              <a:t>Escuela de Surf en San Juan de La Arena. </a:t>
            </a:r>
            <a:endParaRPr lang="es-ES" b="1" dirty="0">
              <a:solidFill>
                <a:srgbClr val="0070C0"/>
              </a:solidFill>
              <a:highlight>
                <a:srgbClr val="FFFF00"/>
              </a:highlight>
              <a:latin typeface="Montserrat" panose="00000500000000000000" pitchFamily="2"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4</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OPCIÓN B: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2-</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Día Turístico en Gijón. Visita del </a:t>
            </a:r>
            <a:r>
              <a:rPr lang="es-ES" b="1" dirty="0" err="1">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Bioparc</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y acuario.</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 O</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pción A: Cueva de </a:t>
            </a:r>
            <a:r>
              <a:rPr lang="es-ES" b="1" dirty="0" err="1">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Valporquero</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 Opción B: Parque Warner. Madrid. </a:t>
            </a:r>
          </a:p>
          <a:p>
            <a:pPr fontAlgn="base">
              <a:lnSpc>
                <a:spcPct val="107000"/>
              </a:lnSpc>
              <a:spcAft>
                <a:spcPts val="800"/>
              </a:spcAft>
            </a:pPr>
            <a:endParaRPr lang="es-ES" dirty="0"/>
          </a:p>
        </p:txBody>
      </p:sp>
      <p:sp>
        <p:nvSpPr>
          <p:cNvPr id="16" name="Marcador de contenido 17"/>
          <p:cNvSpPr txBox="1">
            <a:spLocks/>
          </p:cNvSpPr>
          <p:nvPr/>
        </p:nvSpPr>
        <p:spPr>
          <a:xfrm>
            <a:off x="1066040" y="1958188"/>
            <a:ext cx="2486328" cy="9787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Marcador de contenido 17"/>
          <p:cNvSpPr txBox="1">
            <a:spLocks/>
          </p:cNvSpPr>
          <p:nvPr/>
        </p:nvSpPr>
        <p:spPr>
          <a:xfrm>
            <a:off x="1066038" y="298310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76799" y="4480589"/>
            <a:ext cx="2784602"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Marcador de contenido 17"/>
          <p:cNvSpPr txBox="1">
            <a:spLocks/>
          </p:cNvSpPr>
          <p:nvPr/>
        </p:nvSpPr>
        <p:spPr>
          <a:xfrm>
            <a:off x="628962" y="5832234"/>
            <a:ext cx="3449878" cy="7470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endParaRPr>
          </a:p>
        </p:txBody>
      </p:sp>
      <p:cxnSp>
        <p:nvCxnSpPr>
          <p:cNvPr id="20" name="Conector recto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Imagen 3" descr="Personas surfeando en el mar&#10;&#10;Descripción generada automáticamente">
            <a:extLst>
              <a:ext uri="{FF2B5EF4-FFF2-40B4-BE49-F238E27FC236}">
                <a16:creationId xmlns:a16="http://schemas.microsoft.com/office/drawing/2014/main" id="{632AF23B-85E7-28A1-E967-E858DCADF2DD}"/>
              </a:ext>
            </a:extLst>
          </p:cNvPr>
          <p:cNvPicPr>
            <a:picLocks noChangeAspect="1"/>
          </p:cNvPicPr>
          <p:nvPr/>
        </p:nvPicPr>
        <p:blipFill>
          <a:blip r:embed="rId3"/>
          <a:stretch>
            <a:fillRect/>
          </a:stretch>
        </p:blipFill>
        <p:spPr>
          <a:xfrm>
            <a:off x="6156744" y="1229456"/>
            <a:ext cx="2173857" cy="1609417"/>
          </a:xfrm>
          <a:prstGeom prst="rect">
            <a:avLst/>
          </a:prstGeom>
        </p:spPr>
      </p:pic>
      <p:pic>
        <p:nvPicPr>
          <p:cNvPr id="6" name="Imagen 5" descr="Casa de madera en el campo&#10;&#10;Descripción generada automáticamente con confianza media">
            <a:extLst>
              <a:ext uri="{FF2B5EF4-FFF2-40B4-BE49-F238E27FC236}">
                <a16:creationId xmlns:a16="http://schemas.microsoft.com/office/drawing/2014/main" id="{73C3A4D8-C819-BA39-0627-9C057176909D}"/>
              </a:ext>
            </a:extLst>
          </p:cNvPr>
          <p:cNvPicPr>
            <a:picLocks noChangeAspect="1"/>
          </p:cNvPicPr>
          <p:nvPr/>
        </p:nvPicPr>
        <p:blipFill>
          <a:blip r:embed="rId4"/>
          <a:stretch>
            <a:fillRect/>
          </a:stretch>
        </p:blipFill>
        <p:spPr>
          <a:xfrm>
            <a:off x="6156743" y="2898083"/>
            <a:ext cx="2173857" cy="1626147"/>
          </a:xfrm>
          <a:prstGeom prst="rect">
            <a:avLst/>
          </a:prstGeom>
        </p:spPr>
      </p:pic>
      <p:pic>
        <p:nvPicPr>
          <p:cNvPr id="9" name="Imagen 8" descr="Un hombre con chamarra naranja en el agua&#10;&#10;Descripción generada automáticamente con confianza media">
            <a:extLst>
              <a:ext uri="{FF2B5EF4-FFF2-40B4-BE49-F238E27FC236}">
                <a16:creationId xmlns:a16="http://schemas.microsoft.com/office/drawing/2014/main" id="{5B7D6E9D-213E-CD70-B15B-E0FD30812267}"/>
              </a:ext>
            </a:extLst>
          </p:cNvPr>
          <p:cNvPicPr>
            <a:picLocks noChangeAspect="1"/>
          </p:cNvPicPr>
          <p:nvPr/>
        </p:nvPicPr>
        <p:blipFill>
          <a:blip r:embed="rId5"/>
          <a:stretch>
            <a:fillRect/>
          </a:stretch>
        </p:blipFill>
        <p:spPr>
          <a:xfrm>
            <a:off x="8389967" y="4408098"/>
            <a:ext cx="1806456" cy="2183153"/>
          </a:xfrm>
          <a:prstGeom prst="rect">
            <a:avLst/>
          </a:prstGeom>
        </p:spPr>
      </p:pic>
      <p:pic>
        <p:nvPicPr>
          <p:cNvPr id="13" name="Imagen 12" descr="Un hombre parado en una roca&#10;&#10;Descripción generada automáticamente">
            <a:extLst>
              <a:ext uri="{FF2B5EF4-FFF2-40B4-BE49-F238E27FC236}">
                <a16:creationId xmlns:a16="http://schemas.microsoft.com/office/drawing/2014/main" id="{01CC5772-67C5-56FD-0227-E31CE46F693E}"/>
              </a:ext>
            </a:extLst>
          </p:cNvPr>
          <p:cNvPicPr>
            <a:picLocks noChangeAspect="1"/>
          </p:cNvPicPr>
          <p:nvPr/>
        </p:nvPicPr>
        <p:blipFill>
          <a:blip r:embed="rId6"/>
          <a:stretch>
            <a:fillRect/>
          </a:stretch>
        </p:blipFill>
        <p:spPr>
          <a:xfrm>
            <a:off x="2368652" y="4604033"/>
            <a:ext cx="1796138" cy="1975202"/>
          </a:xfrm>
          <a:prstGeom prst="rect">
            <a:avLst/>
          </a:prstGeom>
        </p:spPr>
      </p:pic>
      <p:pic>
        <p:nvPicPr>
          <p:cNvPr id="15" name="Imagen 14" descr="Vista de una ciudad en la playa&#10;&#10;Descripción generada automáticamente">
            <a:extLst>
              <a:ext uri="{FF2B5EF4-FFF2-40B4-BE49-F238E27FC236}">
                <a16:creationId xmlns:a16="http://schemas.microsoft.com/office/drawing/2014/main" id="{CC41C7FB-2E01-F3D5-C865-CCC73C6295B7}"/>
              </a:ext>
            </a:extLst>
          </p:cNvPr>
          <p:cNvPicPr>
            <a:picLocks noChangeAspect="1"/>
          </p:cNvPicPr>
          <p:nvPr/>
        </p:nvPicPr>
        <p:blipFill>
          <a:blip r:embed="rId7"/>
          <a:stretch>
            <a:fillRect/>
          </a:stretch>
        </p:blipFill>
        <p:spPr>
          <a:xfrm>
            <a:off x="335248" y="4604033"/>
            <a:ext cx="2017335" cy="1950158"/>
          </a:xfrm>
          <a:prstGeom prst="rect">
            <a:avLst/>
          </a:prstGeom>
        </p:spPr>
      </p:pic>
      <p:pic>
        <p:nvPicPr>
          <p:cNvPr id="19" name="Imagen 18" descr="Personas en una montaña&#10;&#10;Descripción generada automáticamente">
            <a:extLst>
              <a:ext uri="{FF2B5EF4-FFF2-40B4-BE49-F238E27FC236}">
                <a16:creationId xmlns:a16="http://schemas.microsoft.com/office/drawing/2014/main" id="{A78F4130-17EB-4834-B3FC-2A16099F3A10}"/>
              </a:ext>
            </a:extLst>
          </p:cNvPr>
          <p:cNvPicPr>
            <a:picLocks noChangeAspect="1"/>
          </p:cNvPicPr>
          <p:nvPr/>
        </p:nvPicPr>
        <p:blipFill>
          <a:blip r:embed="rId8"/>
          <a:stretch>
            <a:fillRect/>
          </a:stretch>
        </p:blipFill>
        <p:spPr>
          <a:xfrm>
            <a:off x="6156742" y="4619287"/>
            <a:ext cx="2173857" cy="1995795"/>
          </a:xfrm>
          <a:prstGeom prst="rect">
            <a:avLst/>
          </a:prstGeom>
        </p:spPr>
      </p:pic>
      <p:pic>
        <p:nvPicPr>
          <p:cNvPr id="22" name="Imagen 21">
            <a:extLst>
              <a:ext uri="{FF2B5EF4-FFF2-40B4-BE49-F238E27FC236}">
                <a16:creationId xmlns:a16="http://schemas.microsoft.com/office/drawing/2014/main" id="{CB0506B8-1BA0-1FEA-8601-72CDBA62F2AF}"/>
              </a:ext>
            </a:extLst>
          </p:cNvPr>
          <p:cNvPicPr>
            <a:picLocks noChangeAspect="1"/>
          </p:cNvPicPr>
          <p:nvPr/>
        </p:nvPicPr>
        <p:blipFill>
          <a:blip r:embed="rId9"/>
          <a:stretch>
            <a:fillRect/>
          </a:stretch>
        </p:blipFill>
        <p:spPr>
          <a:xfrm>
            <a:off x="8389967" y="1229456"/>
            <a:ext cx="3531738" cy="3131114"/>
          </a:xfrm>
          <a:prstGeom prst="rect">
            <a:avLst/>
          </a:prstGeom>
        </p:spPr>
      </p:pic>
      <p:pic>
        <p:nvPicPr>
          <p:cNvPr id="5" name="Imagen 4">
            <a:extLst>
              <a:ext uri="{FF2B5EF4-FFF2-40B4-BE49-F238E27FC236}">
                <a16:creationId xmlns:a16="http://schemas.microsoft.com/office/drawing/2014/main" id="{0BDF46C2-A4CC-834E-9A92-786094F8A392}"/>
              </a:ext>
            </a:extLst>
          </p:cNvPr>
          <p:cNvPicPr>
            <a:picLocks noChangeAspect="1"/>
          </p:cNvPicPr>
          <p:nvPr/>
        </p:nvPicPr>
        <p:blipFill>
          <a:blip r:embed="rId10"/>
          <a:stretch>
            <a:fillRect/>
          </a:stretch>
        </p:blipFill>
        <p:spPr>
          <a:xfrm>
            <a:off x="4164789" y="4604033"/>
            <a:ext cx="2295341" cy="1995795"/>
          </a:xfrm>
          <a:prstGeom prst="rect">
            <a:avLst/>
          </a:prstGeom>
        </p:spPr>
      </p:pic>
      <p:pic>
        <p:nvPicPr>
          <p:cNvPr id="7" name="Imagen 6">
            <a:extLst>
              <a:ext uri="{FF2B5EF4-FFF2-40B4-BE49-F238E27FC236}">
                <a16:creationId xmlns:a16="http://schemas.microsoft.com/office/drawing/2014/main" id="{A92C9270-48A5-301B-0A91-D7238425EDD1}"/>
              </a:ext>
            </a:extLst>
          </p:cNvPr>
          <p:cNvPicPr>
            <a:picLocks noChangeAspect="1"/>
          </p:cNvPicPr>
          <p:nvPr/>
        </p:nvPicPr>
        <p:blipFill>
          <a:blip r:embed="rId11"/>
          <a:stretch>
            <a:fillRect/>
          </a:stretch>
        </p:blipFill>
        <p:spPr>
          <a:xfrm>
            <a:off x="10196423" y="4408098"/>
            <a:ext cx="1725282" cy="2184720"/>
          </a:xfrm>
          <a:prstGeom prst="rect">
            <a:avLst/>
          </a:prstGeom>
        </p:spPr>
      </p:pic>
    </p:spTree>
    <p:extLst>
      <p:ext uri="{BB962C8B-B14F-4D97-AF65-F5344CB8AC3E}">
        <p14:creationId xmlns:p14="http://schemas.microsoft.com/office/powerpoint/2010/main" val="259683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21207" y="448056"/>
            <a:ext cx="11115827" cy="640080"/>
          </a:xfrm>
        </p:spPr>
        <p:txBody>
          <a:bodyPr rtlCol="0"/>
          <a:lstStyle/>
          <a:p>
            <a:pPr rtl="0"/>
            <a:r>
              <a:rPr lang="es-ES" dirty="0">
                <a:latin typeface="Segoe UI Light" panose="020B0502040204020203" pitchFamily="34" charset="0"/>
                <a:cs typeface="Segoe UI Light" panose="020B0502040204020203" pitchFamily="34" charset="0"/>
              </a:rPr>
              <a:t>PAGO Y CONDICIONES DE LA RESERVA. </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Parque Natural de Redes.</a:t>
            </a:r>
          </a:p>
        </p:txBody>
      </p:sp>
      <p:sp>
        <p:nvSpPr>
          <p:cNvPr id="38" name="Marcador de contenido 17"/>
          <p:cNvSpPr txBox="1">
            <a:spLocks/>
          </p:cNvSpPr>
          <p:nvPr/>
        </p:nvSpPr>
        <p:spPr>
          <a:xfrm>
            <a:off x="541609" y="1296100"/>
            <a:ext cx="7242627" cy="437145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7000"/>
              </a:lnSpc>
              <a:spcAft>
                <a:spcPts val="800"/>
              </a:spcAft>
            </a:pP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Precio: 430 euros –50 participantes </a:t>
            </a:r>
            <a:endPar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FORMA DE PAGO: 3 CUOTAS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s-ES" b="1" i="1" dirty="0">
                <a:effectLst/>
                <a:latin typeface="Calibri" panose="020F0502020204030204" pitchFamily="34" charset="0"/>
                <a:ea typeface="Calibri" panose="020F0502020204030204" pitchFamily="34" charset="0"/>
                <a:cs typeface="Arial" panose="020B0604020202020204" pitchFamily="34" charset="0"/>
              </a:rPr>
              <a:t>PAGO 1 </a:t>
            </a:r>
            <a:r>
              <a:rPr lang="es-ES" i="1" dirty="0">
                <a:effectLst/>
                <a:latin typeface="Calibri" panose="020F0502020204030204" pitchFamily="34" charset="0"/>
                <a:ea typeface="Calibri" panose="020F0502020204030204" pitchFamily="34" charset="0"/>
                <a:cs typeface="Arial" panose="020B0604020202020204" pitchFamily="34" charset="0"/>
              </a:rPr>
              <a:t>: 100 Eu -hasta el 10 </a:t>
            </a:r>
            <a:r>
              <a:rPr lang="es-ES" i="1" dirty="0">
                <a:latin typeface="Calibri" panose="020F0502020204030204" pitchFamily="34" charset="0"/>
                <a:ea typeface="Calibri" panose="020F0502020204030204" pitchFamily="34" charset="0"/>
                <a:cs typeface="Arial" panose="020B0604020202020204" pitchFamily="34" charset="0"/>
              </a:rPr>
              <a:t>      </a:t>
            </a:r>
            <a:r>
              <a:rPr lang="es-ES" b="1" i="1" dirty="0">
                <a:effectLst/>
                <a:latin typeface="Calibri" panose="020F0502020204030204" pitchFamily="34" charset="0"/>
                <a:ea typeface="Calibri" panose="020F0502020204030204" pitchFamily="34" charset="0"/>
                <a:cs typeface="Arial" panose="020B0604020202020204" pitchFamily="34" charset="0"/>
              </a:rPr>
              <a:t>PAGO 2 :</a:t>
            </a:r>
            <a:r>
              <a:rPr lang="es-ES" i="1" dirty="0">
                <a:effectLst/>
                <a:latin typeface="Calibri" panose="020F0502020204030204" pitchFamily="34" charset="0"/>
                <a:ea typeface="Calibri" panose="020F0502020204030204" pitchFamily="34" charset="0"/>
                <a:cs typeface="Arial" panose="020B0604020202020204" pitchFamily="34" charset="0"/>
              </a:rPr>
              <a:t> 190 Eu -hasta el 25-     </a:t>
            </a:r>
            <a:r>
              <a:rPr lang="es-ES" b="1" i="1" dirty="0">
                <a:effectLst/>
                <a:latin typeface="Calibri" panose="020F0502020204030204" pitchFamily="34" charset="0"/>
                <a:ea typeface="Calibri" panose="020F0502020204030204" pitchFamily="34" charset="0"/>
                <a:cs typeface="Arial" panose="020B0604020202020204" pitchFamily="34" charset="0"/>
              </a:rPr>
              <a:t>PAGO 3 </a:t>
            </a:r>
            <a:r>
              <a:rPr lang="es-ES" i="1" dirty="0">
                <a:effectLst/>
                <a:latin typeface="Calibri" panose="020F0502020204030204" pitchFamily="34" charset="0"/>
                <a:ea typeface="Calibri" panose="020F0502020204030204" pitchFamily="34" charset="0"/>
                <a:cs typeface="Arial" panose="020B0604020202020204" pitchFamily="34" charset="0"/>
              </a:rPr>
              <a:t>: 140 Eu -hasta el 5-     </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BANCO SANTANDER:</a:t>
            </a:r>
            <a:r>
              <a:rPr lang="es-ES" dirty="0">
                <a:effectLst/>
                <a:latin typeface="Calibri" panose="020F0502020204030204" pitchFamily="34" charset="0"/>
                <a:ea typeface="Calibri" panose="020F0502020204030204" pitchFamily="34" charset="0"/>
                <a:cs typeface="Arial" panose="020B0604020202020204" pitchFamily="34" charset="0"/>
              </a:rPr>
              <a:t> </a:t>
            </a:r>
            <a:r>
              <a:rPr lang="es-ES" b="1" dirty="0">
                <a:effectLst/>
                <a:latin typeface="Calibri" panose="020F0502020204030204" pitchFamily="34" charset="0"/>
                <a:ea typeface="Calibri" panose="020F0502020204030204" pitchFamily="34" charset="0"/>
                <a:cs typeface="Arial" panose="020B0604020202020204" pitchFamily="34" charset="0"/>
              </a:rPr>
              <a:t>ES95 0049 7187 7123 1000 1530</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Documentos para entregar en el correo: </a:t>
            </a:r>
            <a:r>
              <a:rPr lang="es-ES"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jvcsportsproamb19@gmail.com</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-DNI, tarjeta sanitaria, resguardo del ingreso del único pago. Formulario firmado y cumplimentado.</a:t>
            </a:r>
          </a:p>
          <a:p>
            <a:pPr marL="90170">
              <a:lnSpc>
                <a:spcPct val="107000"/>
              </a:lnSpc>
              <a:spcAft>
                <a:spcPts val="800"/>
              </a:spcAft>
            </a:pPr>
            <a:r>
              <a:rPr lang="es-ES"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***Papeletas de beneficio integro para el participante. Entrega tras el primer plazo.</a:t>
            </a:r>
            <a:endParaRPr lang="es-E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**REGALO CAMISETAS ALUMNOS Y PROFESORES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PROGRAMA: Alojamiento (P.C) +transporte+ actividades+ Monitores de acompañamiento + seguros de viaje.</a:t>
            </a:r>
            <a:endParaRPr lang="es-ES" dirty="0">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2" name="Marcador de contenido 17"/>
          <p:cNvSpPr txBox="1">
            <a:spLocks/>
          </p:cNvSpPr>
          <p:nvPr/>
        </p:nvSpPr>
        <p:spPr>
          <a:xfrm>
            <a:off x="1066039" y="3353185"/>
            <a:ext cx="3341727"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4" name="Marcador de contenido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Imagen 6" descr="Casa en medio de campo&#10;&#10;Descripción generada automáticamente">
            <a:extLst>
              <a:ext uri="{FF2B5EF4-FFF2-40B4-BE49-F238E27FC236}">
                <a16:creationId xmlns:a16="http://schemas.microsoft.com/office/drawing/2014/main" id="{57CB2CFD-75EA-ECD9-E8AD-438CF1912717}"/>
              </a:ext>
            </a:extLst>
          </p:cNvPr>
          <p:cNvPicPr>
            <a:picLocks noChangeAspect="1"/>
          </p:cNvPicPr>
          <p:nvPr/>
        </p:nvPicPr>
        <p:blipFill>
          <a:blip r:embed="rId4"/>
          <a:stretch>
            <a:fillRect/>
          </a:stretch>
        </p:blipFill>
        <p:spPr>
          <a:xfrm>
            <a:off x="7573991" y="3884023"/>
            <a:ext cx="4373594" cy="2383146"/>
          </a:xfrm>
          <a:prstGeom prst="rect">
            <a:avLst/>
          </a:prstGeom>
        </p:spPr>
      </p:pic>
      <p:pic>
        <p:nvPicPr>
          <p:cNvPr id="9" name="Imagen 8" descr="Casa de madera en un patio&#10;&#10;Descripción generada automáticamente con confianza baja">
            <a:extLst>
              <a:ext uri="{FF2B5EF4-FFF2-40B4-BE49-F238E27FC236}">
                <a16:creationId xmlns:a16="http://schemas.microsoft.com/office/drawing/2014/main" id="{B551CBB8-422B-394D-3078-BB56CA62D5C1}"/>
              </a:ext>
            </a:extLst>
          </p:cNvPr>
          <p:cNvPicPr>
            <a:picLocks noChangeAspect="1"/>
          </p:cNvPicPr>
          <p:nvPr/>
        </p:nvPicPr>
        <p:blipFill>
          <a:blip r:embed="rId5"/>
          <a:stretch>
            <a:fillRect/>
          </a:stretch>
        </p:blipFill>
        <p:spPr>
          <a:xfrm>
            <a:off x="7573991" y="1216326"/>
            <a:ext cx="4312094" cy="2587923"/>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8F310-8455-15D5-CFE6-19C666577B09}"/>
              </a:ext>
            </a:extLst>
          </p:cNvPr>
          <p:cNvSpPr>
            <a:spLocks noGrp="1"/>
          </p:cNvSpPr>
          <p:nvPr>
            <p:ph type="title"/>
          </p:nvPr>
        </p:nvSpPr>
        <p:spPr>
          <a:xfrm>
            <a:off x="184777" y="708056"/>
            <a:ext cx="11391871" cy="640080"/>
          </a:xfrm>
        </p:spPr>
        <p:txBody>
          <a:bodyPr>
            <a:normAutofit fontScale="90000"/>
          </a:bodyPr>
          <a:lstStyle/>
          <a:p>
            <a:r>
              <a:rPr lang="es-ES" b="1" i="1" dirty="0">
                <a:solidFill>
                  <a:srgbClr val="0070C0"/>
                </a:solidFill>
                <a:highlight>
                  <a:srgbClr val="FFFF00"/>
                </a:highlight>
                <a:latin typeface="Segoe UI Light" panose="020B0502040204020203" pitchFamily="34" charset="0"/>
                <a:cs typeface="Segoe UI Light" panose="020B0502040204020203" pitchFamily="34" charset="0"/>
              </a:rPr>
              <a:t>DÍA 1- Museo de la minería-Llegada al Albergue del parque Natural de Redes. Concejo de Caso. Asturias</a:t>
            </a:r>
            <a:endParaRPr lang="es-ES" dirty="0"/>
          </a:p>
        </p:txBody>
      </p:sp>
      <p:sp>
        <p:nvSpPr>
          <p:cNvPr id="5" name="CuadroTexto 4">
            <a:extLst>
              <a:ext uri="{FF2B5EF4-FFF2-40B4-BE49-F238E27FC236}">
                <a16:creationId xmlns:a16="http://schemas.microsoft.com/office/drawing/2014/main" id="{73BD65A1-C391-7B71-A40A-6ADF255D4AC3}"/>
              </a:ext>
            </a:extLst>
          </p:cNvPr>
          <p:cNvSpPr txBox="1"/>
          <p:nvPr/>
        </p:nvSpPr>
        <p:spPr>
          <a:xfrm>
            <a:off x="184777" y="1284404"/>
            <a:ext cx="11680166" cy="1444242"/>
          </a:xfrm>
          <a:prstGeom prst="rect">
            <a:avLst/>
          </a:prstGeom>
          <a:noFill/>
        </p:spPr>
        <p:txBody>
          <a:bodyPr wrap="square">
            <a:spAutoFit/>
          </a:bodyPr>
          <a:lstStyle/>
          <a:p>
            <a:pPr fontAlgn="base">
              <a:lnSpc>
                <a:spcPts val="2250"/>
              </a:lnSpc>
              <a:spcBef>
                <a:spcPts val="200"/>
              </a:spcBef>
              <a:spcAft>
                <a:spcPts val="1350"/>
              </a:spcAft>
            </a:pPr>
            <a:r>
              <a:rPr lang="es-ES" sz="16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1º Salida de origen</a:t>
            </a:r>
            <a:r>
              <a:rPr lang="es-ES" sz="16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 que nos asistirán durante todo el viaje, en actividades, y cuidando todos los detalles de conexión, coordinando todas las actividades programadas</a:t>
            </a:r>
            <a:r>
              <a:rPr lang="es-ES" b="1" i="1" dirty="0">
                <a:solidFill>
                  <a:srgbClr val="1F3763"/>
                </a:solidFill>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a:t>
            </a:r>
            <a:r>
              <a:rPr lang="es-ES" sz="18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 Dirección: </a:t>
            </a:r>
            <a:r>
              <a:rPr lang="es-ES" sz="2050" b="1" i="1" dirty="0">
                <a:solidFill>
                  <a:srgbClr val="272727"/>
                </a:solidFill>
                <a:highlight>
                  <a:srgbClr val="00FF00"/>
                </a:highlight>
                <a:latin typeface="Raleway" pitchFamily="2" charset="0"/>
                <a:ea typeface="DengXian Light" panose="02010600030101010101" pitchFamily="2" charset="-122"/>
                <a:cs typeface="Times New Roman" panose="02020603050405020304" pitchFamily="18" charset="0"/>
              </a:rPr>
              <a:t>Museo de la minería de San Vicente del rey Aurelio.- Asturias-.</a:t>
            </a:r>
            <a:r>
              <a:rPr lang="es-ES" sz="1200" b="1" i="0" u="sng" dirty="0">
                <a:solidFill>
                  <a:srgbClr val="0070C0"/>
                </a:solidFill>
                <a:effectLst/>
                <a:highlight>
                  <a:srgbClr val="FFFF00"/>
                </a:highlight>
                <a:latin typeface="Raleway" pitchFamily="2" charset="0"/>
              </a:rPr>
              <a:t> Llegada al</a:t>
            </a:r>
            <a:r>
              <a:rPr lang="es-ES" sz="1200" b="1" u="sng" dirty="0">
                <a:solidFill>
                  <a:srgbClr val="0070C0"/>
                </a:solidFill>
                <a:highlight>
                  <a:srgbClr val="FFFF00"/>
                </a:highlight>
                <a:latin typeface="Raleway" pitchFamily="2" charset="0"/>
              </a:rPr>
              <a:t>ojamiento 18,30 horas. Cena, velada nocturna y alojamiento.</a:t>
            </a:r>
            <a:endParaRPr lang="es-ES" sz="1200" b="1" i="0" dirty="0">
              <a:solidFill>
                <a:srgbClr val="0070C0"/>
              </a:solidFill>
              <a:effectLst/>
              <a:highlight>
                <a:srgbClr val="FFFF00"/>
              </a:highlight>
              <a:latin typeface="Raleway" pitchFamily="2" charset="0"/>
            </a:endParaRPr>
          </a:p>
          <a:p>
            <a:pPr fontAlgn="base">
              <a:lnSpc>
                <a:spcPts val="2250"/>
              </a:lnSpc>
              <a:spcBef>
                <a:spcPts val="200"/>
              </a:spcBef>
              <a:spcAft>
                <a:spcPts val="1350"/>
              </a:spcAft>
            </a:pPr>
            <a:endParaRPr lang="es-ES" sz="12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7" name="CuadroTexto 6">
            <a:extLst>
              <a:ext uri="{FF2B5EF4-FFF2-40B4-BE49-F238E27FC236}">
                <a16:creationId xmlns:a16="http://schemas.microsoft.com/office/drawing/2014/main" id="{E9C186C1-5695-2637-5D50-75A1E10370D2}"/>
              </a:ext>
            </a:extLst>
          </p:cNvPr>
          <p:cNvSpPr txBox="1"/>
          <p:nvPr/>
        </p:nvSpPr>
        <p:spPr>
          <a:xfrm>
            <a:off x="184777" y="2293340"/>
            <a:ext cx="667322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C10000"/>
                </a:solidFill>
                <a:effectLst/>
                <a:latin typeface="Raleway" pitchFamily="2" charset="0"/>
              </a:rPr>
              <a:t>Las antiguas tecnologías mineras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rPr>
              <a:t>  </a:t>
            </a:r>
            <a:r>
              <a:rPr kumimoji="0" lang="es-ES" altLang="es-ES" sz="1200" b="0" i="0" u="none" strike="noStrike" cap="none" normalizeH="0" baseline="0" dirty="0">
                <a:ln>
                  <a:noFill/>
                </a:ln>
                <a:solidFill>
                  <a:srgbClr val="000000"/>
                </a:solidFill>
                <a:effectLst/>
                <a:latin typeface="Raleway" pitchFamily="2" charset="0"/>
              </a:rPr>
              <a:t>El hombre ha practicado la minería desde el principio de los tiempos, utilizando para ello las herramientas con las que contaba en cada momento. Utensilios, técnicas y objetivos que fueron evolucionando y mejorando a medida que lo hacía la especie con el paso de los siglos.</a:t>
            </a:r>
            <a:endParaRPr lang="es-ES" sz="1200" dirty="0"/>
          </a:p>
        </p:txBody>
      </p:sp>
      <p:pic>
        <p:nvPicPr>
          <p:cNvPr id="8" name="Picture 2">
            <a:extLst>
              <a:ext uri="{FF2B5EF4-FFF2-40B4-BE49-F238E27FC236}">
                <a16:creationId xmlns:a16="http://schemas.microsoft.com/office/drawing/2014/main" id="{01288007-588C-6542-3B25-40BDFCF17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527" y="2293341"/>
            <a:ext cx="1819427" cy="43012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C889584-0A72-C37A-244C-9D4D25ECF2D5}"/>
              </a:ext>
            </a:extLst>
          </p:cNvPr>
          <p:cNvSpPr txBox="1"/>
          <p:nvPr/>
        </p:nvSpPr>
        <p:spPr>
          <a:xfrm>
            <a:off x="190900" y="3181566"/>
            <a:ext cx="6667102" cy="830997"/>
          </a:xfrm>
          <a:prstGeom prst="rect">
            <a:avLst/>
          </a:prstGeom>
          <a:noFill/>
        </p:spPr>
        <p:txBody>
          <a:bodyPr wrap="square">
            <a:spAutoFit/>
          </a:bodyPr>
          <a:lstStyle/>
          <a:p>
            <a:pPr algn="l"/>
            <a:r>
              <a:rPr lang="es-ES" sz="1200" b="0" i="0" dirty="0">
                <a:solidFill>
                  <a:srgbClr val="C10000"/>
                </a:solidFill>
                <a:effectLst/>
                <a:highlight>
                  <a:srgbClr val="F5F5F5"/>
                </a:highlight>
                <a:latin typeface="Raleway" pitchFamily="2" charset="0"/>
              </a:rPr>
              <a:t>El vapor y la revolución industrial</a:t>
            </a:r>
          </a:p>
          <a:p>
            <a:r>
              <a:rPr lang="es-ES" sz="1200" dirty="0"/>
              <a:t> </a:t>
            </a:r>
            <a:r>
              <a:rPr lang="es-ES" sz="1200" b="0" i="0" dirty="0">
                <a:solidFill>
                  <a:srgbClr val="000000"/>
                </a:solidFill>
                <a:effectLst/>
                <a:highlight>
                  <a:srgbClr val="F5F5F5"/>
                </a:highlight>
                <a:latin typeface="Raleway" pitchFamily="2" charset="0"/>
              </a:rPr>
              <a:t>Este fenómeno tuvo varias fases, en la primera la protagonista fue la industria textil del algodón. En la segunda Revolución Industrial los elementos centrales fueron el carbón, el hierro y el acero, y sobre todo, el ferrocarril.</a:t>
            </a:r>
            <a:endParaRPr lang="es-ES" sz="1200" dirty="0"/>
          </a:p>
        </p:txBody>
      </p:sp>
      <p:sp>
        <p:nvSpPr>
          <p:cNvPr id="12" name="CuadroTexto 11">
            <a:extLst>
              <a:ext uri="{FF2B5EF4-FFF2-40B4-BE49-F238E27FC236}">
                <a16:creationId xmlns:a16="http://schemas.microsoft.com/office/drawing/2014/main" id="{CC08292C-2819-8379-3E07-4F3F421BAC34}"/>
              </a:ext>
            </a:extLst>
          </p:cNvPr>
          <p:cNvSpPr txBox="1"/>
          <p:nvPr/>
        </p:nvSpPr>
        <p:spPr>
          <a:xfrm>
            <a:off x="184777" y="3922484"/>
            <a:ext cx="6094562" cy="1015663"/>
          </a:xfrm>
          <a:prstGeom prst="rect">
            <a:avLst/>
          </a:prstGeom>
          <a:noFill/>
        </p:spPr>
        <p:txBody>
          <a:bodyPr wrap="square">
            <a:spAutoFit/>
          </a:bodyPr>
          <a:lstStyle/>
          <a:p>
            <a:pPr algn="l"/>
            <a:r>
              <a:rPr lang="es-ES" sz="1200" b="0" i="0" dirty="0">
                <a:solidFill>
                  <a:srgbClr val="C10000"/>
                </a:solidFill>
                <a:effectLst/>
                <a:highlight>
                  <a:srgbClr val="F5F5F5"/>
                </a:highlight>
                <a:latin typeface="Raleway" pitchFamily="2" charset="0"/>
              </a:rPr>
              <a:t>La casa del Explosivo y Lampistería</a:t>
            </a:r>
          </a:p>
          <a:p>
            <a:r>
              <a:rPr lang="es-ES" sz="1200" b="0" i="0" dirty="0">
                <a:solidFill>
                  <a:srgbClr val="000000"/>
                </a:solidFill>
                <a:effectLst/>
                <a:highlight>
                  <a:srgbClr val="F5F5F5"/>
                </a:highlight>
                <a:latin typeface="Raleway" pitchFamily="2" charset="0"/>
              </a:rPr>
              <a:t> Los explosivos son productos que han acompañado a todas las grandes obras realizadas frente a la naturaleza y en      las cuales ha sido necesario romper, trocear y mover ingentes cantidades de rocas y minerales. La actividad en la  minería, canteras, desmontes, etc., sería impensable sin el concurso de los explosivos.</a:t>
            </a:r>
            <a:endParaRPr lang="es-ES" sz="1200" dirty="0"/>
          </a:p>
        </p:txBody>
      </p:sp>
      <p:sp>
        <p:nvSpPr>
          <p:cNvPr id="14" name="CuadroTexto 13">
            <a:extLst>
              <a:ext uri="{FF2B5EF4-FFF2-40B4-BE49-F238E27FC236}">
                <a16:creationId xmlns:a16="http://schemas.microsoft.com/office/drawing/2014/main" id="{11B6ECF2-1CF7-2965-2C8F-2B963D70B7ED}"/>
              </a:ext>
            </a:extLst>
          </p:cNvPr>
          <p:cNvSpPr txBox="1"/>
          <p:nvPr/>
        </p:nvSpPr>
        <p:spPr>
          <a:xfrm>
            <a:off x="184777" y="4831595"/>
            <a:ext cx="6094562" cy="276999"/>
          </a:xfrm>
          <a:prstGeom prst="rect">
            <a:avLst/>
          </a:prstGeom>
          <a:noFill/>
        </p:spPr>
        <p:txBody>
          <a:bodyPr wrap="square">
            <a:spAutoFit/>
          </a:bodyPr>
          <a:lstStyle/>
          <a:p>
            <a:pPr algn="l"/>
            <a:r>
              <a:rPr lang="es-ES" sz="1200" b="0" i="0">
                <a:solidFill>
                  <a:srgbClr val="C10000"/>
                </a:solidFill>
                <a:effectLst/>
                <a:highlight>
                  <a:srgbClr val="F5F5F5"/>
                </a:highlight>
                <a:latin typeface="Raleway" pitchFamily="2" charset="0"/>
              </a:rPr>
              <a:t>Los instrumentos científicos</a:t>
            </a:r>
            <a:endParaRPr lang="es-ES" sz="1200" b="0" i="0" dirty="0">
              <a:solidFill>
                <a:srgbClr val="C10000"/>
              </a:solidFill>
              <a:effectLst/>
              <a:highlight>
                <a:srgbClr val="F5F5F5"/>
              </a:highlight>
              <a:latin typeface="Raleway" pitchFamily="2" charset="0"/>
            </a:endParaRPr>
          </a:p>
        </p:txBody>
      </p:sp>
      <p:sp>
        <p:nvSpPr>
          <p:cNvPr id="16" name="CuadroTexto 15">
            <a:extLst>
              <a:ext uri="{FF2B5EF4-FFF2-40B4-BE49-F238E27FC236}">
                <a16:creationId xmlns:a16="http://schemas.microsoft.com/office/drawing/2014/main" id="{CC19874F-5AF7-17E3-7FE1-7FF754128258}"/>
              </a:ext>
            </a:extLst>
          </p:cNvPr>
          <p:cNvSpPr txBox="1"/>
          <p:nvPr/>
        </p:nvSpPr>
        <p:spPr>
          <a:xfrm>
            <a:off x="122926" y="5030479"/>
            <a:ext cx="6094562" cy="276999"/>
          </a:xfrm>
          <a:prstGeom prst="rect">
            <a:avLst/>
          </a:prstGeom>
          <a:noFill/>
        </p:spPr>
        <p:txBody>
          <a:bodyPr wrap="square">
            <a:spAutoFit/>
          </a:bodyPr>
          <a:lstStyle/>
          <a:p>
            <a:pPr marL="0" indent="0">
              <a:buNone/>
            </a:pPr>
            <a:r>
              <a:rPr lang="es-ES" sz="1200" b="0" i="0" dirty="0">
                <a:solidFill>
                  <a:srgbClr val="C10000"/>
                </a:solidFill>
                <a:effectLst/>
                <a:highlight>
                  <a:srgbClr val="F5F5F5"/>
                </a:highlight>
                <a:latin typeface="Raleway" pitchFamily="2" charset="0"/>
              </a:rPr>
              <a:t> Casa de baños y Brigada de salvamento minero</a:t>
            </a:r>
          </a:p>
        </p:txBody>
      </p:sp>
      <p:sp>
        <p:nvSpPr>
          <p:cNvPr id="18" name="CuadroTexto 17">
            <a:extLst>
              <a:ext uri="{FF2B5EF4-FFF2-40B4-BE49-F238E27FC236}">
                <a16:creationId xmlns:a16="http://schemas.microsoft.com/office/drawing/2014/main" id="{2EBED874-A6E0-BC11-FC9C-0FA15CC02DD1}"/>
              </a:ext>
            </a:extLst>
          </p:cNvPr>
          <p:cNvSpPr txBox="1"/>
          <p:nvPr/>
        </p:nvSpPr>
        <p:spPr>
          <a:xfrm>
            <a:off x="184777" y="5247093"/>
            <a:ext cx="6094562" cy="1200329"/>
          </a:xfrm>
          <a:prstGeom prst="rect">
            <a:avLst/>
          </a:prstGeom>
          <a:noFill/>
        </p:spPr>
        <p:txBody>
          <a:bodyPr wrap="square">
            <a:spAutoFit/>
          </a:bodyPr>
          <a:lstStyle/>
          <a:p>
            <a:pPr algn="l"/>
            <a:r>
              <a:rPr lang="es-ES" sz="1200" b="0" i="0" dirty="0">
                <a:solidFill>
                  <a:srgbClr val="C10000"/>
                </a:solidFill>
                <a:effectLst/>
                <a:highlight>
                  <a:srgbClr val="F5F5F5"/>
                </a:highlight>
                <a:latin typeface="Raleway" pitchFamily="2" charset="0"/>
              </a:rPr>
              <a:t>Mina. Visita a 600 metros tierra adentro.</a:t>
            </a:r>
            <a:br>
              <a:rPr lang="es-ES" sz="1200" dirty="0"/>
            </a:br>
            <a:r>
              <a:rPr lang="es-ES" sz="1200" b="0" i="0" dirty="0">
                <a:solidFill>
                  <a:srgbClr val="000000"/>
                </a:solidFill>
                <a:effectLst/>
                <a:highlight>
                  <a:srgbClr val="F5F5F5"/>
                </a:highlight>
                <a:latin typeface="Raleway" pitchFamily="2" charset="0"/>
              </a:rPr>
              <a:t>Los visitantes del MUMI tienen la oportunidad de descender en la “jaula” (el ascensor minero) 600 metros tierra adentro hasta llegar a la mina, un paseo de casi 1000 metros en el que conocer a través de distintas recreaciones los aspectos más significativos del arranque (por picadores, rozadora, entibación,…) y extracción del carbón, los tipos de sostenimiento utilizados en galerías y el transporte interior.</a:t>
            </a:r>
            <a:endParaRPr lang="es-ES" sz="1200" dirty="0"/>
          </a:p>
        </p:txBody>
      </p:sp>
      <p:pic>
        <p:nvPicPr>
          <p:cNvPr id="19" name="Imagen 18">
            <a:extLst>
              <a:ext uri="{FF2B5EF4-FFF2-40B4-BE49-F238E27FC236}">
                <a16:creationId xmlns:a16="http://schemas.microsoft.com/office/drawing/2014/main" id="{734BF78A-5071-8C1A-5B71-2ED51784424C}"/>
              </a:ext>
            </a:extLst>
          </p:cNvPr>
          <p:cNvPicPr>
            <a:picLocks noChangeAspect="1"/>
          </p:cNvPicPr>
          <p:nvPr/>
        </p:nvPicPr>
        <p:blipFill>
          <a:blip r:embed="rId3"/>
          <a:stretch>
            <a:fillRect/>
          </a:stretch>
        </p:blipFill>
        <p:spPr>
          <a:xfrm>
            <a:off x="6858001" y="2355011"/>
            <a:ext cx="3256526" cy="4239542"/>
          </a:xfrm>
          <a:prstGeom prst="rect">
            <a:avLst/>
          </a:prstGeom>
        </p:spPr>
      </p:pic>
    </p:spTree>
    <p:extLst>
      <p:ext uri="{BB962C8B-B14F-4D97-AF65-F5344CB8AC3E}">
        <p14:creationId xmlns:p14="http://schemas.microsoft.com/office/powerpoint/2010/main" val="153007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82653" y="1026543"/>
            <a:ext cx="7584638" cy="707365"/>
          </a:xfrm>
        </p:spPr>
        <p:txBody>
          <a:bodyPr rtlCol="0">
            <a:normAutofit fontScale="90000"/>
          </a:bodyPr>
          <a:lstStyle/>
          <a:p>
            <a:pPr rtl="0"/>
            <a:r>
              <a:rPr lang="es-ES" dirty="0">
                <a:solidFill>
                  <a:srgbClr val="0070C0"/>
                </a:solidFill>
                <a:highlight>
                  <a:srgbClr val="FFFF00"/>
                </a:highlight>
                <a:latin typeface="Segoe UI Light" panose="020B0502040204020203" pitchFamily="34" charset="0"/>
                <a:cs typeface="Segoe UI Light" panose="020B0502040204020203" pitchFamily="34" charset="0"/>
              </a:rPr>
              <a:t>DÍA 2. Descenso del río Nalón. Tarde Descubriendo la ciudad de Oviedo.</a:t>
            </a:r>
          </a:p>
        </p:txBody>
      </p:sp>
      <p:sp>
        <p:nvSpPr>
          <p:cNvPr id="5" name="Marcador de contenido 4"/>
          <p:cNvSpPr>
            <a:spLocks noGrp="1"/>
          </p:cNvSpPr>
          <p:nvPr>
            <p:ph sz="half" idx="4294967295"/>
          </p:nvPr>
        </p:nvSpPr>
        <p:spPr>
          <a:xfrm>
            <a:off x="207034" y="2187019"/>
            <a:ext cx="7392838" cy="4405683"/>
          </a:xfrm>
        </p:spPr>
        <p:txBody>
          <a:bodyPr rtlCol="0">
            <a:normAutofit/>
          </a:bodyPr>
          <a:lstStyle/>
          <a:p>
            <a:pPr>
              <a:lnSpc>
                <a:spcPts val="3600"/>
              </a:lnSpc>
              <a:spcAft>
                <a:spcPts val="0"/>
              </a:spcAft>
            </a:pPr>
            <a:r>
              <a:rPr lang="es-ES" sz="14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Desayuno 8.30</a:t>
            </a:r>
            <a:r>
              <a:rPr lang="es-ES" sz="14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a:t>
            </a:r>
            <a:r>
              <a:rPr lang="es-ES"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Descenderemos el famoso río Nalón, haciendo canoas K2</a:t>
            </a:r>
            <a:r>
              <a:rPr lang="es-ES" sz="14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El caudal de nuestros ríos en verano, y los desniveles que deben superar hacen de estas actividades una aventura apasionante. Durante el descenso disfrutaremos de la aventura con los rápidos del río y de la naturaleza. </a:t>
            </a:r>
            <a:r>
              <a:rPr lang="es-ES" sz="1400" b="1" i="1" dirty="0">
                <a:solidFill>
                  <a:srgbClr val="59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COMIDA PICNIC.</a:t>
            </a:r>
            <a:r>
              <a:rPr lang="es-ES" sz="14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TARDE: Disfrutamos de Oviedo: </a:t>
            </a:r>
            <a:r>
              <a:rPr lang="es-ES" sz="1400" b="0" i="0" u="sng" dirty="0">
                <a:solidFill>
                  <a:srgbClr val="0070C0"/>
                </a:solidFill>
                <a:effectLst/>
                <a:latin typeface="Raleway" pitchFamily="2" charset="0"/>
                <a:hlinkClick r:id="rId3">
                  <a:extLst>
                    <a:ext uri="{A12FA001-AC4F-418D-AE19-62706E023703}">
                      <ahyp:hlinkClr xmlns:ahyp="http://schemas.microsoft.com/office/drawing/2018/hyperlinkcolor" val="tx"/>
                    </a:ext>
                  </a:extLst>
                </a:hlinkClick>
              </a:rPr>
              <a:t>El Monte Naranco y el Prerrománico asturiano panorámico</a:t>
            </a:r>
            <a:r>
              <a:rPr lang="es-ES" sz="1400" b="0" i="0" u="sng" dirty="0">
                <a:solidFill>
                  <a:srgbClr val="0070C0"/>
                </a:solidFill>
                <a:effectLst/>
                <a:latin typeface="Raleway" pitchFamily="2" charset="0"/>
              </a:rPr>
              <a:t>. </a:t>
            </a:r>
            <a:r>
              <a:rPr lang="es-ES" sz="1400" b="0" i="0" u="sng" dirty="0">
                <a:solidFill>
                  <a:srgbClr val="0563C1"/>
                </a:solidFill>
                <a:effectLst/>
                <a:latin typeface="Raleway" pitchFamily="2" charset="0"/>
                <a:hlinkClick r:id="rId4">
                  <a:extLst>
                    <a:ext uri="{A12FA001-AC4F-418D-AE19-62706E023703}">
                      <ahyp:hlinkClr xmlns:ahyp="http://schemas.microsoft.com/office/drawing/2018/hyperlinkcolor" val="tx"/>
                    </a:ext>
                  </a:extLst>
                </a:hlinkClick>
              </a:rPr>
              <a:t>La Plaza del Fontán</a:t>
            </a:r>
            <a:r>
              <a:rPr lang="es-ES" sz="1400" b="0" i="0" u="sng" dirty="0">
                <a:solidFill>
                  <a:srgbClr val="0070C0"/>
                </a:solidFill>
                <a:effectLst/>
                <a:latin typeface="Raleway" pitchFamily="2" charset="0"/>
                <a:hlinkClick r:id="rId4">
                  <a:extLst>
                    <a:ext uri="{A12FA001-AC4F-418D-AE19-62706E023703}">
                      <ahyp:hlinkClr xmlns:ahyp="http://schemas.microsoft.com/office/drawing/2018/hyperlinkcolor" val="tx"/>
                    </a:ext>
                  </a:extLst>
                </a:hlinkClick>
              </a:rPr>
              <a:t>, un referente histórico del mercado en Vetusta</a:t>
            </a:r>
            <a:r>
              <a:rPr lang="es-ES" sz="1400" b="1" dirty="0">
                <a:solidFill>
                  <a:srgbClr val="0070C0"/>
                </a:solidFill>
                <a:latin typeface="Raleway" pitchFamily="2" charset="0"/>
              </a:rPr>
              <a:t>. </a:t>
            </a:r>
            <a:r>
              <a:rPr lang="es-ES" sz="1400" b="0" i="0" u="sng" dirty="0">
                <a:solidFill>
                  <a:srgbClr val="0070C0"/>
                </a:solidFill>
                <a:effectLst/>
                <a:latin typeface="Raleway" pitchFamily="2" charset="0"/>
                <a:hlinkClick r:id="rId5">
                  <a:extLst>
                    <a:ext uri="{A12FA001-AC4F-418D-AE19-62706E023703}">
                      <ahyp:hlinkClr xmlns:ahyp="http://schemas.microsoft.com/office/drawing/2018/hyperlinkcolor" val="tx"/>
                    </a:ext>
                  </a:extLst>
                </a:hlinkClick>
              </a:rPr>
              <a:t>El Oviedo antiguo: Una “regia sedes” con sus cinco torres</a:t>
            </a:r>
            <a:r>
              <a:rPr lang="es-ES" sz="1400" b="1" dirty="0">
                <a:solidFill>
                  <a:srgbClr val="0070C0"/>
                </a:solidFill>
                <a:latin typeface="Raleway" pitchFamily="2" charset="0"/>
              </a:rPr>
              <a:t>. </a:t>
            </a:r>
            <a:r>
              <a:rPr lang="es-ES" sz="1400" b="0" i="0" u="sng" dirty="0">
                <a:solidFill>
                  <a:srgbClr val="0070C0"/>
                </a:solidFill>
                <a:effectLst/>
                <a:latin typeface="Raleway" pitchFamily="2" charset="0"/>
                <a:hlinkClick r:id="rId6">
                  <a:extLst>
                    <a:ext uri="{A12FA001-AC4F-418D-AE19-62706E023703}">
                      <ahyp:hlinkClr xmlns:ahyp="http://schemas.microsoft.com/office/drawing/2018/hyperlinkcolor" val="tx"/>
                    </a:ext>
                  </a:extLst>
                </a:hlinkClick>
              </a:rPr>
              <a:t>El Museo Arqueológico, o la memoria más completa de la historia de Asturias y de la Humanidad</a:t>
            </a:r>
            <a:r>
              <a:rPr lang="es-ES" sz="1400" u="sng" dirty="0">
                <a:solidFill>
                  <a:srgbClr val="0070C0"/>
                </a:solidFill>
                <a:latin typeface="Raleway" pitchFamily="2" charset="0"/>
              </a:rPr>
              <a:t>. El Campo de San Francisco</a:t>
            </a:r>
          </a:p>
          <a:p>
            <a:pPr>
              <a:lnSpc>
                <a:spcPts val="3600"/>
              </a:lnSpc>
              <a:spcAft>
                <a:spcPts val="0"/>
              </a:spcAft>
            </a:pPr>
            <a:r>
              <a:rPr lang="es-ES" sz="1400" b="1" i="0" u="sng" dirty="0">
                <a:solidFill>
                  <a:srgbClr val="0070C0"/>
                </a:solidFill>
                <a:effectLst/>
                <a:highlight>
                  <a:srgbClr val="FFFF00"/>
                </a:highlight>
                <a:latin typeface="Raleway" pitchFamily="2" charset="0"/>
              </a:rPr>
              <a:t>Llegada al</a:t>
            </a:r>
            <a:r>
              <a:rPr lang="es-ES" sz="1400" b="1" u="sng" dirty="0">
                <a:solidFill>
                  <a:srgbClr val="0070C0"/>
                </a:solidFill>
                <a:highlight>
                  <a:srgbClr val="FFFF00"/>
                </a:highlight>
                <a:latin typeface="Raleway" pitchFamily="2" charset="0"/>
              </a:rPr>
              <a:t>ojamiento 20,30 horas. Cena, velada nocturna y alojamiento.</a:t>
            </a:r>
            <a:endParaRPr lang="es-ES" sz="1400" b="1" i="0" dirty="0">
              <a:solidFill>
                <a:srgbClr val="0070C0"/>
              </a:solidFill>
              <a:effectLst/>
              <a:highlight>
                <a:srgbClr val="FFFF00"/>
              </a:highlight>
              <a:latin typeface="Raleway" pitchFamily="2" charset="0"/>
            </a:endParaRPr>
          </a:p>
          <a:p>
            <a:pPr>
              <a:lnSpc>
                <a:spcPts val="3600"/>
              </a:lnSpc>
              <a:spcAft>
                <a:spcPts val="0"/>
              </a:spcAft>
            </a:pPr>
            <a:endParaRPr lang="es-ES" sz="2800" b="1" i="0" dirty="0">
              <a:solidFill>
                <a:srgbClr val="36A53E"/>
              </a:solidFill>
              <a:effectLst/>
              <a:latin typeface="Raleway" pitchFamily="2" charset="0"/>
            </a:endParaRPr>
          </a:p>
          <a:p>
            <a:pPr>
              <a:lnSpc>
                <a:spcPts val="3600"/>
              </a:lnSpc>
              <a:spcAft>
                <a:spcPts val="0"/>
              </a:spcAft>
            </a:pPr>
            <a:endParaRPr lang="es-ES" sz="18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p:txBody>
      </p:sp>
      <p:pic>
        <p:nvPicPr>
          <p:cNvPr id="4" name="Imagen 3" descr="Un hombre con chamarra naranja en el agua&#10;&#10;Descripción generada automáticamente con confianza media">
            <a:extLst>
              <a:ext uri="{FF2B5EF4-FFF2-40B4-BE49-F238E27FC236}">
                <a16:creationId xmlns:a16="http://schemas.microsoft.com/office/drawing/2014/main" id="{9FED4EC1-FDEB-E9FD-32EE-AAB22DACE369}"/>
              </a:ext>
            </a:extLst>
          </p:cNvPr>
          <p:cNvPicPr>
            <a:picLocks noChangeAspect="1"/>
          </p:cNvPicPr>
          <p:nvPr/>
        </p:nvPicPr>
        <p:blipFill>
          <a:blip r:embed="rId7"/>
          <a:stretch>
            <a:fillRect/>
          </a:stretch>
        </p:blipFill>
        <p:spPr>
          <a:xfrm>
            <a:off x="7733581" y="3625215"/>
            <a:ext cx="4191000" cy="2967487"/>
          </a:xfrm>
          <a:prstGeom prst="rect">
            <a:avLst/>
          </a:prstGeom>
        </p:spPr>
      </p:pic>
      <p:pic>
        <p:nvPicPr>
          <p:cNvPr id="12" name="Imagen 11" descr="Vista de una ciudad desde lo alto de un edificio&#10;&#10;Descripción generada automáticamente">
            <a:extLst>
              <a:ext uri="{FF2B5EF4-FFF2-40B4-BE49-F238E27FC236}">
                <a16:creationId xmlns:a16="http://schemas.microsoft.com/office/drawing/2014/main" id="{486A3CC0-37D9-F2CC-0FA7-5D208505F6A7}"/>
              </a:ext>
            </a:extLst>
          </p:cNvPr>
          <p:cNvPicPr>
            <a:picLocks noChangeAspect="1"/>
          </p:cNvPicPr>
          <p:nvPr/>
        </p:nvPicPr>
        <p:blipFill>
          <a:blip r:embed="rId8"/>
          <a:stretch>
            <a:fillRect/>
          </a:stretch>
        </p:blipFill>
        <p:spPr>
          <a:xfrm>
            <a:off x="8031192" y="745236"/>
            <a:ext cx="3893389" cy="2862072"/>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41609" y="817259"/>
            <a:ext cx="11607533" cy="640080"/>
          </a:xfrm>
        </p:spPr>
        <p:txBody>
          <a:bodyPr rtlCol="0">
            <a:normAutofit fontScale="90000"/>
          </a:bodyPr>
          <a:lstStyle/>
          <a:p>
            <a:r>
              <a:rPr lang="es-ES" b="1" dirty="0">
                <a:solidFill>
                  <a:srgbClr val="0070C0"/>
                </a:solidFill>
                <a:highlight>
                  <a:srgbClr val="FFFF00"/>
                </a:highlight>
                <a:latin typeface="Segoe UI Light" panose="020B0502040204020203" pitchFamily="34" charset="0"/>
                <a:cs typeface="Segoe UI Light" panose="020B0502040204020203" pitchFamily="34" charset="0"/>
              </a:rPr>
              <a:t>DIÁ 3. </a:t>
            </a:r>
            <a:r>
              <a:rPr lang="es-ES" b="1" i="0" u="none" strike="noStrike" dirty="0">
                <a:solidFill>
                  <a:srgbClr val="0070C0"/>
                </a:solidFill>
                <a:effectLst/>
                <a:highlight>
                  <a:srgbClr val="FFFF00"/>
                </a:highlight>
                <a:latin typeface="Roboto" panose="02000000000000000000" pitchFamily="2" charset="0"/>
              </a:rPr>
              <a:t>Ruta del Alba</a:t>
            </a:r>
            <a:r>
              <a:rPr lang="es-ES" b="1" i="0" u="none" strike="noStrike" dirty="0">
                <a:solidFill>
                  <a:srgbClr val="0070C0"/>
                </a:solidFill>
                <a:highlight>
                  <a:srgbClr val="FFFF00"/>
                </a:highlight>
                <a:latin typeface="Calibri" panose="020F0502020204030204" pitchFamily="34" charset="0"/>
                <a:cs typeface="Calibri" panose="020F0502020204030204" pitchFamily="34" charset="0"/>
              </a:rPr>
              <a:t>.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Parque Natural de Redes.</a:t>
            </a:r>
            <a:r>
              <a:rPr lang="es-ES" b="1" i="0" dirty="0">
                <a:solidFill>
                  <a:srgbClr val="0070C0"/>
                </a:solidFill>
                <a:effectLst/>
                <a:highlight>
                  <a:srgbClr val="FFFF00"/>
                </a:highlight>
                <a:latin typeface="Segoe UI" panose="020B0502040204020203" pitchFamily="34" charset="0"/>
              </a:rPr>
              <a:t> Rutas nocturnas y observación de estrellas (con telescopio)</a:t>
            </a:r>
            <a:br>
              <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br>
            <a:endParaRPr lang="es-ES" dirty="0">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541609" y="1249855"/>
            <a:ext cx="7866498" cy="5004296"/>
          </a:xfrm>
        </p:spPr>
        <p:txBody>
          <a:bodyPr vert="horz" lIns="91440" tIns="45720" rIns="91440" bIns="45720" rtlCol="0">
            <a:noAutofit/>
          </a:bodyPr>
          <a:lstStyle/>
          <a:p>
            <a:r>
              <a:rPr lang="es-ES" dirty="0">
                <a:latin typeface="Segoe UI Light" panose="020B0502040204020203" pitchFamily="34" charset="0"/>
                <a:cs typeface="Segoe UI Light" panose="020B0502040204020203" pitchFamily="34" charset="0"/>
              </a:rPr>
              <a:t>Desayuno. 8,30 h.</a:t>
            </a:r>
            <a:r>
              <a:rPr lang="es-ES" b="1" i="0" u="none" strike="noStrike" dirty="0">
                <a:solidFill>
                  <a:srgbClr val="92B123"/>
                </a:solidFill>
                <a:effectLst/>
                <a:latin typeface="Roboto" panose="02000000000000000000" pitchFamily="2" charset="0"/>
              </a:rPr>
              <a:t> Ruta del Alba: </a:t>
            </a:r>
            <a:r>
              <a:rPr lang="es-ES" b="0" i="0" dirty="0">
                <a:solidFill>
                  <a:srgbClr val="000000"/>
                </a:solidFill>
                <a:effectLst/>
                <a:latin typeface="Roboto" panose="02000000000000000000" pitchFamily="2" charset="0"/>
              </a:rPr>
              <a:t>Para llegar al punto de partida debemos acercarnos a la aldea de </a:t>
            </a:r>
            <a:r>
              <a:rPr lang="es-ES" b="1" i="0" dirty="0">
                <a:solidFill>
                  <a:srgbClr val="000000"/>
                </a:solidFill>
                <a:effectLst/>
                <a:latin typeface="Roboto" panose="02000000000000000000" pitchFamily="2" charset="0"/>
              </a:rPr>
              <a:t>Soto de Agües</a:t>
            </a:r>
            <a:r>
              <a:rPr lang="es-ES" b="0" i="0" dirty="0">
                <a:solidFill>
                  <a:srgbClr val="000000"/>
                </a:solidFill>
                <a:effectLst/>
                <a:latin typeface="Roboto" panose="02000000000000000000" pitchFamily="2" charset="0"/>
              </a:rPr>
              <a:t>, donde además podemos visitar el Museo del Agua -y es que el agua será uno de los protagonistas en nuestra andadura-. Comenzamos a caminar cerca de </a:t>
            </a:r>
            <a:r>
              <a:rPr lang="es-ES" b="1" i="0" dirty="0">
                <a:solidFill>
                  <a:srgbClr val="000000"/>
                </a:solidFill>
                <a:effectLst/>
                <a:latin typeface="Roboto" panose="02000000000000000000" pitchFamily="2" charset="0"/>
              </a:rPr>
              <a:t>un lavadero</a:t>
            </a:r>
            <a:r>
              <a:rPr lang="es-ES" b="0" i="0" dirty="0">
                <a:solidFill>
                  <a:srgbClr val="000000"/>
                </a:solidFill>
                <a:effectLst/>
                <a:latin typeface="Roboto" panose="02000000000000000000" pitchFamily="2" charset="0"/>
              </a:rPr>
              <a:t>. Desde allí parte una ancha pista forestal que nos adentra en el valle. La ruta está bien señalizada. Al cabo de un kilómetro se pasa al lado de una </a:t>
            </a:r>
            <a:r>
              <a:rPr lang="es-ES" b="1" i="0" dirty="0">
                <a:solidFill>
                  <a:srgbClr val="000000"/>
                </a:solidFill>
                <a:effectLst/>
                <a:latin typeface="Roboto" panose="02000000000000000000" pitchFamily="2" charset="0"/>
              </a:rPr>
              <a:t>piscifactoría truchera</a:t>
            </a:r>
            <a:r>
              <a:rPr lang="es-ES" b="0" i="0" dirty="0">
                <a:solidFill>
                  <a:srgbClr val="000000"/>
                </a:solidFill>
                <a:effectLst/>
                <a:latin typeface="Roboto" panose="02000000000000000000" pitchFamily="2" charset="0"/>
              </a:rPr>
              <a:t>. Mas adelante veremos los restos del cargadero de la </a:t>
            </a:r>
            <a:r>
              <a:rPr lang="es-ES" b="1" i="0" dirty="0">
                <a:solidFill>
                  <a:srgbClr val="000000"/>
                </a:solidFill>
                <a:effectLst/>
                <a:latin typeface="Roboto" panose="02000000000000000000" pitchFamily="2" charset="0"/>
              </a:rPr>
              <a:t>mina de hierro Carmen</a:t>
            </a:r>
            <a:r>
              <a:rPr lang="es-ES" b="0" i="0" dirty="0">
                <a:solidFill>
                  <a:srgbClr val="000000"/>
                </a:solidFill>
                <a:effectLst/>
                <a:latin typeface="Roboto" panose="02000000000000000000" pitchFamily="2" charset="0"/>
              </a:rPr>
              <a:t>. Un poco más allá, en las Brañas de La Vega, finaliza la pista y continuamos por un sendero más estrecho que va paralelo al torrencial río y que penetra en </a:t>
            </a:r>
            <a:r>
              <a:rPr lang="es-ES" b="1" i="0" dirty="0">
                <a:solidFill>
                  <a:srgbClr val="000000"/>
                </a:solidFill>
                <a:effectLst/>
                <a:latin typeface="Roboto" panose="02000000000000000000" pitchFamily="2" charset="0"/>
              </a:rPr>
              <a:t>las hoces</a:t>
            </a:r>
            <a:r>
              <a:rPr lang="es-ES" b="0" i="0" dirty="0">
                <a:solidFill>
                  <a:srgbClr val="000000"/>
                </a:solidFill>
                <a:effectLst/>
                <a:latin typeface="Roboto" panose="02000000000000000000" pitchFamily="2" charset="0"/>
              </a:rPr>
              <a:t>. A partir de aquí comienza el tramo más espectacular, encajonado entre paredes verticales de roca, con decenas de cascadas de diferentes tamaños a la vista, túneles y voladizos. Después la foz se ensancha, el camino pasa por </a:t>
            </a:r>
            <a:r>
              <a:rPr lang="es-ES" b="1" i="0" dirty="0">
                <a:solidFill>
                  <a:srgbClr val="000000"/>
                </a:solidFill>
                <a:effectLst/>
                <a:latin typeface="Roboto" panose="02000000000000000000" pitchFamily="2" charset="0"/>
              </a:rPr>
              <a:t>un puente sobre el río</a:t>
            </a:r>
            <a:r>
              <a:rPr lang="es-ES" b="0" i="0" dirty="0">
                <a:solidFill>
                  <a:srgbClr val="000000"/>
                </a:solidFill>
                <a:effectLst/>
                <a:latin typeface="Roboto" panose="02000000000000000000" pitchFamily="2" charset="0"/>
              </a:rPr>
              <a:t>, quizás el punto más vistoso del recorrido, pues desde allí observamos una verdadera explosión de agua y rocas. Las guías recomiendan afrontar esta ruta en primavera, verano y especialmente en otoño, por el colorido de la vegetación. Recorrerla en época de lluvias es también recomendable. Los saltos y las pozas adquieren otra dimensión. En época de deshielo el agua es protagonista absoluta, pues baja impetuosamente formando cascadas y causando un proceso erosivo responsable último de la formación de la hoz o desfiladero. Sobre nuestras cabezas, en las escarpadas paredes del monte Llaímo, desafiando a la gravedad, vemos </a:t>
            </a:r>
            <a:r>
              <a:rPr lang="es-ES" b="1" i="0" dirty="0">
                <a:solidFill>
                  <a:srgbClr val="000000"/>
                </a:solidFill>
                <a:effectLst/>
                <a:latin typeface="Roboto" panose="02000000000000000000" pitchFamily="2" charset="0"/>
              </a:rPr>
              <a:t>hayas colgantes</a:t>
            </a:r>
            <a:r>
              <a:rPr lang="es-ES" b="0" i="0" dirty="0">
                <a:solidFill>
                  <a:srgbClr val="000000"/>
                </a:solidFill>
                <a:effectLst/>
                <a:latin typeface="Roboto" panose="02000000000000000000" pitchFamily="2" charset="0"/>
              </a:rPr>
              <a:t>, de tronco retorcido y largas raíces, que crecen en la misma roca. A ambos lados de la senda crecen como pueden, en fisuras y rellanos, ejemplares dispersos de haya, tejo, escuernacabras, mostajo, tilos o sauces. Abundan también los líquenes y el musgo tapizando las rocas y completando el cuadro verde del paisaje. </a:t>
            </a:r>
            <a:r>
              <a:rPr lang="es-ES" b="1" i="0" dirty="0">
                <a:solidFill>
                  <a:srgbClr val="0070C0"/>
                </a:solidFill>
                <a:effectLst/>
                <a:highlight>
                  <a:srgbClr val="FFFF00"/>
                </a:highlight>
                <a:latin typeface="Roboto" panose="02000000000000000000" pitchFamily="2" charset="0"/>
              </a:rPr>
              <a:t>CENA Y OBSERVACIÓN NOCTURNA. ALOJAMIENTO.</a:t>
            </a:r>
          </a:p>
          <a:p>
            <a:pPr algn="l"/>
            <a:endParaRPr lang="es-ES" b="0" i="0" dirty="0">
              <a:solidFill>
                <a:srgbClr val="000000"/>
              </a:solidFill>
              <a:effectLst/>
              <a:latin typeface="Roboto" panose="02000000000000000000" pitchFamily="2" charset="0"/>
            </a:endParaRPr>
          </a:p>
          <a:p>
            <a:pPr marL="0" indent="0" rtl="0">
              <a:lnSpc>
                <a:spcPts val="1800"/>
              </a:lnSpc>
              <a:spcBef>
                <a:spcPts val="1000"/>
              </a:spcBef>
              <a:spcAft>
                <a:spcPts val="6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8" name="Marcador de contenido 7" descr="Un par de personas caminando en un bosque&#10;&#10;Descripción generada automáticamente con confianza media">
            <a:extLst>
              <a:ext uri="{FF2B5EF4-FFF2-40B4-BE49-F238E27FC236}">
                <a16:creationId xmlns:a16="http://schemas.microsoft.com/office/drawing/2014/main" id="{B56D462D-FB03-E1E2-9EC1-84F357294D19}"/>
              </a:ext>
            </a:extLst>
          </p:cNvPr>
          <p:cNvPicPr>
            <a:picLocks noGrp="1" noChangeAspect="1"/>
          </p:cNvPicPr>
          <p:nvPr>
            <p:ph sz="quarter" idx="10"/>
          </p:nvPr>
        </p:nvPicPr>
        <p:blipFill>
          <a:blip r:embed="rId3"/>
          <a:stretch>
            <a:fillRect/>
          </a:stretch>
        </p:blipFill>
        <p:spPr>
          <a:xfrm>
            <a:off x="8408107" y="3260543"/>
            <a:ext cx="3603129" cy="3278804"/>
          </a:xfrm>
        </p:spPr>
      </p:pic>
      <p:pic>
        <p:nvPicPr>
          <p:cNvPr id="10" name="Imagen 9" descr="Mapa&#10;&#10;Descripción generada automáticamente con confianza media">
            <a:extLst>
              <a:ext uri="{FF2B5EF4-FFF2-40B4-BE49-F238E27FC236}">
                <a16:creationId xmlns:a16="http://schemas.microsoft.com/office/drawing/2014/main" id="{0F4D13EA-52B0-A5B3-D124-25E1765774FB}"/>
              </a:ext>
            </a:extLst>
          </p:cNvPr>
          <p:cNvPicPr>
            <a:picLocks noChangeAspect="1"/>
          </p:cNvPicPr>
          <p:nvPr/>
        </p:nvPicPr>
        <p:blipFill>
          <a:blip r:embed="rId4"/>
          <a:stretch>
            <a:fillRect/>
          </a:stretch>
        </p:blipFill>
        <p:spPr>
          <a:xfrm>
            <a:off x="8408108" y="1249855"/>
            <a:ext cx="1920822" cy="2010687"/>
          </a:xfrm>
          <a:prstGeom prst="rect">
            <a:avLst/>
          </a:prstGeom>
        </p:spPr>
      </p:pic>
      <p:pic>
        <p:nvPicPr>
          <p:cNvPr id="2" name="Imagen 1">
            <a:extLst>
              <a:ext uri="{FF2B5EF4-FFF2-40B4-BE49-F238E27FC236}">
                <a16:creationId xmlns:a16="http://schemas.microsoft.com/office/drawing/2014/main" id="{D83B6F3A-3F42-9471-0997-18859C1E46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28929" y="1249854"/>
            <a:ext cx="1682307" cy="2010687"/>
          </a:xfrm>
          <a:prstGeom prst="rect">
            <a:avLst/>
          </a:prstGeom>
          <a:noFill/>
          <a:ln>
            <a:noFill/>
          </a:ln>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581" y="492912"/>
            <a:ext cx="9433676" cy="640080"/>
          </a:xfrm>
        </p:spPr>
        <p:txBody>
          <a:bodyPr rtlCol="0">
            <a:noAutofit/>
          </a:bodyPr>
          <a:lstStyle/>
          <a:p>
            <a:pPr lvl="0" rtl="0"/>
            <a:r>
              <a:rPr lang="es-ES" sz="2400" b="1" i="0" dirty="0">
                <a:solidFill>
                  <a:srgbClr val="0070C0"/>
                </a:solidFill>
                <a:effectLst/>
                <a:highlight>
                  <a:srgbClr val="FFFF00"/>
                </a:highlight>
                <a:latin typeface="Montserrat" panose="00000500000000000000" pitchFamily="2" charset="0"/>
              </a:rPr>
              <a:t>DÍA 4. Opción A: Desayuno 7,30 h. JORNADA con la Escuela de Surf en San Juan de La Arena (Asturias)</a:t>
            </a:r>
            <a:endParaRPr lang="es-ES" sz="2400" b="1" dirty="0">
              <a:solidFill>
                <a:srgbClr val="0070C0"/>
              </a:solidFill>
              <a:highlight>
                <a:srgbClr val="FFFF00"/>
              </a:highlight>
              <a:latin typeface="Segoe UI Light" panose="020B0502040204020203" pitchFamily="34" charset="0"/>
              <a:cs typeface="Segoe UI Light" panose="020B0502040204020203" pitchFamily="34" charset="0"/>
            </a:endParaRPr>
          </a:p>
        </p:txBody>
      </p:sp>
      <p:sp>
        <p:nvSpPr>
          <p:cNvPr id="42" name="Marcador de contenido 17"/>
          <p:cNvSpPr txBox="1">
            <a:spLocks/>
          </p:cNvSpPr>
          <p:nvPr/>
        </p:nvSpPr>
        <p:spPr>
          <a:xfrm>
            <a:off x="1066039" y="4571824"/>
            <a:ext cx="2696774" cy="172737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CuadroTexto 3">
            <a:extLst>
              <a:ext uri="{FF2B5EF4-FFF2-40B4-BE49-F238E27FC236}">
                <a16:creationId xmlns:a16="http://schemas.microsoft.com/office/drawing/2014/main" id="{AC29C8BC-9FA4-792B-2BE6-E154B9C459CC}"/>
              </a:ext>
            </a:extLst>
          </p:cNvPr>
          <p:cNvSpPr txBox="1"/>
          <p:nvPr/>
        </p:nvSpPr>
        <p:spPr>
          <a:xfrm>
            <a:off x="289847" y="1299266"/>
            <a:ext cx="6792440" cy="4524315"/>
          </a:xfrm>
          <a:prstGeom prst="rect">
            <a:avLst/>
          </a:prstGeom>
          <a:noFill/>
        </p:spPr>
        <p:txBody>
          <a:bodyPr wrap="square">
            <a:spAutoFit/>
          </a:bodyPr>
          <a:lstStyle/>
          <a:p>
            <a:pPr algn="ctr"/>
            <a:r>
              <a:rPr lang="es-ES" b="1" dirty="0">
                <a:solidFill>
                  <a:srgbClr val="0070C0"/>
                </a:solidFill>
                <a:highlight>
                  <a:srgbClr val="FFFF00"/>
                </a:highlight>
                <a:latin typeface="Montserrat" panose="00000500000000000000" pitchFamily="2" charset="0"/>
              </a:rPr>
              <a:t>La </a:t>
            </a:r>
            <a:r>
              <a:rPr lang="es-ES" b="1" i="0" dirty="0">
                <a:solidFill>
                  <a:srgbClr val="0070C0"/>
                </a:solidFill>
                <a:effectLst/>
                <a:highlight>
                  <a:srgbClr val="FFFF00"/>
                </a:highlight>
                <a:latin typeface="Montserrat" panose="00000500000000000000" pitchFamily="2" charset="0"/>
              </a:rPr>
              <a:t>escuela de Surf en San Juan de La Arena</a:t>
            </a:r>
            <a:r>
              <a:rPr lang="es-ES" b="1" i="0" dirty="0">
                <a:solidFill>
                  <a:srgbClr val="0070C0"/>
                </a:solidFill>
                <a:effectLst/>
                <a:latin typeface="Montserrat" panose="00000500000000000000" pitchFamily="2" charset="0"/>
              </a:rPr>
              <a:t>, </a:t>
            </a:r>
            <a:r>
              <a:rPr lang="es-ES" b="1" i="0" dirty="0">
                <a:solidFill>
                  <a:srgbClr val="666666"/>
                </a:solidFill>
                <a:effectLst/>
                <a:latin typeface="Montserrat" panose="00000500000000000000" pitchFamily="2" charset="0"/>
              </a:rPr>
              <a:t>junto a Gijón. (Asturias) donde desde el 2003 realizan surf Camps y cursos de surf para todas las edades y niveles. </a:t>
            </a:r>
            <a:r>
              <a:rPr lang="es-ES" b="1" i="0" dirty="0">
                <a:solidFill>
                  <a:srgbClr val="666666"/>
                </a:solidFill>
                <a:effectLst/>
                <a:highlight>
                  <a:srgbClr val="FFFF00"/>
                </a:highlight>
                <a:latin typeface="Montserrat" panose="00000500000000000000" pitchFamily="2" charset="0"/>
              </a:rPr>
              <a:t>Comida Picnic.</a:t>
            </a:r>
          </a:p>
          <a:p>
            <a:pPr algn="ctr"/>
            <a:r>
              <a:rPr lang="es-ES" b="0" i="0" dirty="0">
                <a:solidFill>
                  <a:srgbClr val="333333"/>
                </a:solidFill>
                <a:effectLst/>
                <a:latin typeface="Montserrat" panose="00000500000000000000" pitchFamily="2" charset="0"/>
              </a:rPr>
              <a:t>¡Aprende a surfear con una escuela de surf líder en España! </a:t>
            </a:r>
          </a:p>
          <a:p>
            <a:pPr algn="ctr"/>
            <a:r>
              <a:rPr lang="es-ES" b="0" i="0" dirty="0">
                <a:solidFill>
                  <a:srgbClr val="333333"/>
                </a:solidFill>
                <a:effectLst/>
                <a:latin typeface="Montserrat" panose="00000500000000000000" pitchFamily="2" charset="0"/>
              </a:rPr>
              <a:t>Descubre el emocionante mundo del surf con la principal escuela de surf en España, Rompiente Norte.</a:t>
            </a:r>
          </a:p>
          <a:p>
            <a:pPr algn="ctr"/>
            <a:r>
              <a:rPr lang="es-ES" b="0" i="0" dirty="0">
                <a:solidFill>
                  <a:srgbClr val="333333"/>
                </a:solidFill>
                <a:effectLst/>
                <a:latin typeface="Montserrat" panose="00000500000000000000" pitchFamily="2" charset="0"/>
              </a:rPr>
              <a:t>Desde 2003, hemos guiado a personas de todas las edades y niveles a disfrutar de este apasionante deporte acuático.</a:t>
            </a:r>
          </a:p>
          <a:p>
            <a:pPr algn="ctr"/>
            <a:r>
              <a:rPr lang="es-ES" b="0" i="0" dirty="0">
                <a:solidFill>
                  <a:srgbClr val="333333"/>
                </a:solidFill>
                <a:effectLst/>
                <a:latin typeface="Montserrat" panose="00000500000000000000" pitchFamily="2" charset="0"/>
              </a:rPr>
              <a:t>Ubicados estratégicamente en San Juan de La Arena, a minutos de Avilés, Oviedo y Gijón, la escuela de surf nos enseñara a Surfear, disfrutando de sus playas, durante todo el día.</a:t>
            </a:r>
            <a:br>
              <a:rPr lang="es-ES" dirty="0"/>
            </a:br>
            <a:r>
              <a:rPr lang="es-ES" dirty="0"/>
              <a:t>ACTIVIDADES Y VELADA NOCTURNA, CENA Y ALOJAMIENTO</a:t>
            </a:r>
          </a:p>
        </p:txBody>
      </p:sp>
      <p:pic>
        <p:nvPicPr>
          <p:cNvPr id="5" name="Imagen 4" descr="Un grupo de personas en una playa con una tabla de surf&#10;&#10;Descripción generada automáticamente">
            <a:extLst>
              <a:ext uri="{FF2B5EF4-FFF2-40B4-BE49-F238E27FC236}">
                <a16:creationId xmlns:a16="http://schemas.microsoft.com/office/drawing/2014/main" id="{8378C6E5-31A0-499C-9322-B840D3A23688}"/>
              </a:ext>
            </a:extLst>
          </p:cNvPr>
          <p:cNvPicPr>
            <a:picLocks noChangeAspect="1"/>
          </p:cNvPicPr>
          <p:nvPr/>
        </p:nvPicPr>
        <p:blipFill>
          <a:blip r:embed="rId3"/>
          <a:stretch>
            <a:fillRect/>
          </a:stretch>
        </p:blipFill>
        <p:spPr>
          <a:xfrm>
            <a:off x="8170725" y="3856008"/>
            <a:ext cx="3731427" cy="2798570"/>
          </a:xfrm>
          <a:prstGeom prst="rect">
            <a:avLst/>
          </a:prstGeom>
        </p:spPr>
      </p:pic>
      <p:pic>
        <p:nvPicPr>
          <p:cNvPr id="7" name="Imagen 6" descr="Una persona con una tabla de surf en la arena de la playa&#10;&#10;Descripción generada automáticamente">
            <a:extLst>
              <a:ext uri="{FF2B5EF4-FFF2-40B4-BE49-F238E27FC236}">
                <a16:creationId xmlns:a16="http://schemas.microsoft.com/office/drawing/2014/main" id="{EE746700-B49D-2360-8C09-E3A976B9EB69}"/>
              </a:ext>
            </a:extLst>
          </p:cNvPr>
          <p:cNvPicPr>
            <a:picLocks noChangeAspect="1"/>
          </p:cNvPicPr>
          <p:nvPr/>
        </p:nvPicPr>
        <p:blipFill>
          <a:blip r:embed="rId4"/>
          <a:stretch>
            <a:fillRect/>
          </a:stretch>
        </p:blipFill>
        <p:spPr>
          <a:xfrm>
            <a:off x="8170725" y="1132992"/>
            <a:ext cx="3731427" cy="2756139"/>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4_TF10001108_Win32" id="{08D89365-2E4C-432D-9349-8DF9B80AEEA1}" vid="{010FF314-90DF-4A21-BD0D-ADCBA34234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{58AD2C06-C759-42E3-8156-C7A0B5E9572D}tf10001108_win32</Template>
  <TotalTime>468</TotalTime>
  <Words>2426</Words>
  <Application>Microsoft Office PowerPoint</Application>
  <PresentationFormat>Panorámica</PresentationFormat>
  <Paragraphs>81</Paragraphs>
  <Slides>12</Slides>
  <Notes>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Arial</vt:lpstr>
      <vt:lpstr>Calibri</vt:lpstr>
      <vt:lpstr>Calibri Light</vt:lpstr>
      <vt:lpstr>Montserrat</vt:lpstr>
      <vt:lpstr>Open Sans</vt:lpstr>
      <vt:lpstr>Raleway</vt:lpstr>
      <vt:lpstr>Roboto</vt:lpstr>
      <vt:lpstr>Segoe UI</vt:lpstr>
      <vt:lpstr>Segoe UI Light</vt:lpstr>
      <vt:lpstr>Segoe UI Semibold</vt:lpstr>
      <vt:lpstr>Symbol</vt:lpstr>
      <vt:lpstr>Personalizado</vt:lpstr>
      <vt:lpstr>PARQUE NATURAL DE REDES. ASTURIAS. Fechas: Otoño-Primavera-Verano</vt:lpstr>
      <vt:lpstr>HISTORIA.</vt:lpstr>
      <vt:lpstr>PARQUE NATURAL DE REDES. UN PARAISO APASIONANTE DE DESCUBRIR</vt:lpstr>
      <vt:lpstr>   -5 días y 4 noches- Precio: 430 euros –50 participantes- “ALBERGUE DE REDES”  </vt:lpstr>
      <vt:lpstr>PAGO Y CONDICIONES DE LA RESERVA. Parque Natural de Redes.</vt:lpstr>
      <vt:lpstr>DÍA 1- Museo de la minería-Llegada al Albergue del parque Natural de Redes. Concejo de Caso. Asturias</vt:lpstr>
      <vt:lpstr>DÍA 2. Descenso del río Nalón. Tarde Descubriendo la ciudad de Oviedo.</vt:lpstr>
      <vt:lpstr>DIÁ 3. Ruta del Alba. Parque Natural de Redes. Rutas nocturnas y observación de estrellas (con telescopio) </vt:lpstr>
      <vt:lpstr>DÍA 4. Opción A: Desayuno 7,30 h. JORNADA con la Escuela de Surf en San Juan de La Arena (Asturias)</vt:lpstr>
      <vt:lpstr>Día 4- Día Turístico en Gijón. Baño en Playa de San Lorenzo, y guía por Gijón.  </vt:lpstr>
      <vt:lpstr>Día 5.Desayuno. OPCIÓN A- Parque Warner. Madrid, llegada 13.00 h.  OPCIÓN B- CUEVAS DE VALPORQUERO-LEÓN- Llegada 10,00 h</vt:lpstr>
      <vt:lpstr>DÍA 5- CUEVAS DE VALPORQUERO-LEÓN-Llegada al Albergue del parque Natural de Redes. Asturias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PARQUE NATURAL DE REDES</dc:title>
  <dc:creator>JV Costa</dc:creator>
  <cp:keywords/>
  <cp:lastModifiedBy>JV Costa</cp:lastModifiedBy>
  <cp:revision>42</cp:revision>
  <dcterms:created xsi:type="dcterms:W3CDTF">2024-02-09T18:11:53Z</dcterms:created>
  <dcterms:modified xsi:type="dcterms:W3CDTF">2024-05-20T07:58:33Z</dcterms:modified>
  <cp:version/>
</cp:coreProperties>
</file>