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60" r:id="rId1"/>
  </p:sldMasterIdLst>
  <p:notesMasterIdLst>
    <p:notesMasterId r:id="rId15"/>
  </p:notesMasterIdLst>
  <p:handoutMasterIdLst>
    <p:handoutMasterId r:id="rId16"/>
  </p:handoutMasterIdLst>
  <p:sldIdLst>
    <p:sldId id="256" r:id="rId2"/>
    <p:sldId id="271" r:id="rId3"/>
    <p:sldId id="287" r:id="rId4"/>
    <p:sldId id="280" r:id="rId5"/>
    <p:sldId id="275" r:id="rId6"/>
    <p:sldId id="286" r:id="rId7"/>
    <p:sldId id="282" r:id="rId8"/>
    <p:sldId id="288" r:id="rId9"/>
    <p:sldId id="281" r:id="rId10"/>
    <p:sldId id="284" r:id="rId11"/>
    <p:sldId id="257" r:id="rId12"/>
    <p:sldId id="276" r:id="rId13"/>
    <p:sldId id="285" r:id="rId14"/>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e damos la bienvenida" id="{E75E278A-FF0E-49A4-B170-79828D63BBAD}">
          <p14:sldIdLst>
            <p14:sldId id="256"/>
          </p14:sldIdLst>
        </p14:section>
        <p14:section name="Diseñar, Transformación, Anotar, Trabajar en colaboración, Información" id="{B9B51309-D148-4332-87C2-07BE32FBCA3B}">
          <p14:sldIdLst>
            <p14:sldId id="271"/>
            <p14:sldId id="287"/>
            <p14:sldId id="280"/>
            <p14:sldId id="275"/>
            <p14:sldId id="286"/>
            <p14:sldId id="282"/>
            <p14:sldId id="288"/>
            <p14:sldId id="281"/>
            <p14:sldId id="284"/>
            <p14:sldId id="257"/>
            <p14:sldId id="276"/>
            <p14:sldId id="285"/>
          </p14:sldIdLst>
        </p14:section>
        <p14:section name="Más información" id="{2CC34DB2-6590-42C0-AD4B-A04C6060184E}">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726"/>
    <a:srgbClr val="404040"/>
    <a:srgbClr val="FF9B45"/>
    <a:srgbClr val="DD462F"/>
    <a:srgbClr val="F8CFB6"/>
    <a:srgbClr val="F8CAB6"/>
    <a:srgbClr val="923922"/>
    <a:srgbClr val="F5F5F5"/>
    <a:srgbClr val="F2F2F2"/>
    <a:srgbClr val="D2B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241" autoAdjust="0"/>
  </p:normalViewPr>
  <p:slideViewPr>
    <p:cSldViewPr snapToGrid="0">
      <p:cViewPr varScale="1">
        <p:scale>
          <a:sx n="111" d="100"/>
          <a:sy n="111" d="100"/>
        </p:scale>
        <p:origin x="594"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5" d="100"/>
          <a:sy n="85" d="100"/>
        </p:scale>
        <p:origin x="386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60B2B5E0-3F7C-4D27-B033-54169BBE3F5A}" type="datetime1">
              <a:rPr lang="es-ES" smtClean="0"/>
              <a:t>20/05/2024</a:t>
            </a:fld>
            <a:endParaRPr lang="es-ES" dirty="0"/>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679768-A2FC-4D08-91F6-8DCE6C566B36}" type="slidenum">
              <a:rPr lang="es-ES" smtClean="0"/>
              <a:t>‹Nº›</a:t>
            </a:fld>
            <a:endParaRPr lang="es-ES"/>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7AE0AD-AC8A-40B7-A05F-83C08D0E80A3}" type="datetime1">
              <a:rPr lang="es-ES" smtClean="0"/>
              <a:pPr/>
              <a:t>20/05/2024</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F61EA0F-A667-4B49-8422-0062BC55E249}" type="slidenum">
              <a:rPr lang="es-ES" noProof="0" smtClean="0"/>
              <a:t>‹Nº›</a:t>
            </a:fld>
            <a:endParaRPr lang="es-ES" noProof="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rtlCol="0"/>
          <a:lstStyle/>
          <a:p>
            <a:pPr rtl="0"/>
            <a:endParaRPr lang="es-ES" noProof="0" dirty="0"/>
          </a:p>
        </p:txBody>
      </p:sp>
      <p:sp>
        <p:nvSpPr>
          <p:cNvPr id="4" name="Marcador de número de diapositiva 3"/>
          <p:cNvSpPr>
            <a:spLocks noGrp="1"/>
          </p:cNvSpPr>
          <p:nvPr>
            <p:ph type="sldNum" sz="quarter" idx="10"/>
          </p:nvPr>
        </p:nvSpPr>
        <p:spPr/>
        <p:txBody>
          <a:bodyPr rtlCol="0"/>
          <a:lstStyle/>
          <a:p>
            <a:pPr rtl="0"/>
            <a:fld id="{DF61EA0F-A667-4B49-8422-0062BC55E249}" type="slidenum">
              <a:rPr lang="es-ES" smtClean="0"/>
              <a:t>1</a:t>
            </a:fld>
            <a:endParaRPr lang="es-ES"/>
          </a:p>
        </p:txBody>
      </p:sp>
    </p:spTree>
    <p:extLst>
      <p:ext uri="{BB962C8B-B14F-4D97-AF65-F5344CB8AC3E}">
        <p14:creationId xmlns:p14="http://schemas.microsoft.com/office/powerpoint/2010/main" val="101176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endParaRPr lang="es-ES" noProof="0" dirty="0"/>
          </a:p>
        </p:txBody>
      </p:sp>
      <p:sp>
        <p:nvSpPr>
          <p:cNvPr id="4" name="Marcador de número de diapositiva 3"/>
          <p:cNvSpPr>
            <a:spLocks noGrp="1"/>
          </p:cNvSpPr>
          <p:nvPr>
            <p:ph type="sldNum" sz="quarter" idx="5"/>
          </p:nvPr>
        </p:nvSpPr>
        <p:spPr/>
        <p:txBody>
          <a:bodyPr/>
          <a:lstStyle/>
          <a:p>
            <a:pPr rtl="0"/>
            <a:fld id="{DF61EA0F-A667-4B49-8422-0062BC55E249}" type="slidenum">
              <a:rPr lang="es-ES" smtClean="0"/>
              <a:t>2</a:t>
            </a:fld>
            <a:endParaRPr lang="es-ES"/>
          </a:p>
        </p:txBody>
      </p:sp>
    </p:spTree>
    <p:extLst>
      <p:ext uri="{BB962C8B-B14F-4D97-AF65-F5344CB8AC3E}">
        <p14:creationId xmlns:p14="http://schemas.microsoft.com/office/powerpoint/2010/main" val="2370231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DF61EA0F-A667-4B49-8422-0062BC55E249}" type="slidenum">
              <a:rPr lang="es-ES" smtClean="0"/>
              <a:t>4</a:t>
            </a:fld>
            <a:endParaRPr lang="es-ES"/>
          </a:p>
        </p:txBody>
      </p:sp>
    </p:spTree>
    <p:extLst>
      <p:ext uri="{BB962C8B-B14F-4D97-AF65-F5344CB8AC3E}">
        <p14:creationId xmlns:p14="http://schemas.microsoft.com/office/powerpoint/2010/main" val="4235296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DF61EA0F-A667-4B49-8422-0062BC55E249}" type="slidenum">
              <a:rPr lang="es-ES" smtClean="0"/>
              <a:t>5</a:t>
            </a:fld>
            <a:endParaRPr lang="es-ES"/>
          </a:p>
        </p:txBody>
      </p:sp>
    </p:spTree>
    <p:extLst>
      <p:ext uri="{BB962C8B-B14F-4D97-AF65-F5344CB8AC3E}">
        <p14:creationId xmlns:p14="http://schemas.microsoft.com/office/powerpoint/2010/main" val="1729412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rtlCol="0"/>
          <a:lstStyle/>
          <a:p>
            <a:pPr rtl="0"/>
            <a:endParaRPr lang="es-ES" noProof="0" dirty="0"/>
          </a:p>
        </p:txBody>
      </p:sp>
      <p:sp>
        <p:nvSpPr>
          <p:cNvPr id="4" name="Marcador de número de diapositiva 3"/>
          <p:cNvSpPr>
            <a:spLocks noGrp="1"/>
          </p:cNvSpPr>
          <p:nvPr>
            <p:ph type="sldNum" sz="quarter" idx="10"/>
          </p:nvPr>
        </p:nvSpPr>
        <p:spPr/>
        <p:txBody>
          <a:bodyPr rtlCol="0"/>
          <a:lstStyle/>
          <a:p>
            <a:pPr rtl="0"/>
            <a:fld id="{DF61EA0F-A667-4B49-8422-0062BC55E249}" type="slidenum">
              <a:rPr lang="es-ES" smtClean="0"/>
              <a:t>7</a:t>
            </a:fld>
            <a:endParaRPr lang="es-ES"/>
          </a:p>
        </p:txBody>
      </p:sp>
    </p:spTree>
    <p:extLst>
      <p:ext uri="{BB962C8B-B14F-4D97-AF65-F5344CB8AC3E}">
        <p14:creationId xmlns:p14="http://schemas.microsoft.com/office/powerpoint/2010/main" val="3421780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DF61EA0F-A667-4B49-8422-0062BC55E249}" type="slidenum">
              <a:rPr lang="es-ES" smtClean="0"/>
              <a:t>9</a:t>
            </a:fld>
            <a:endParaRPr lang="es-ES"/>
          </a:p>
        </p:txBody>
      </p:sp>
    </p:spTree>
    <p:extLst>
      <p:ext uri="{BB962C8B-B14F-4D97-AF65-F5344CB8AC3E}">
        <p14:creationId xmlns:p14="http://schemas.microsoft.com/office/powerpoint/2010/main" val="1646141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noProof="0" dirty="0"/>
          </a:p>
        </p:txBody>
      </p:sp>
      <p:sp>
        <p:nvSpPr>
          <p:cNvPr id="4" name="Marcador de número de diapositiva 3"/>
          <p:cNvSpPr>
            <a:spLocks noGrp="1"/>
          </p:cNvSpPr>
          <p:nvPr>
            <p:ph type="sldNum" sz="quarter" idx="5"/>
          </p:nvPr>
        </p:nvSpPr>
        <p:spPr/>
        <p:txBody>
          <a:bodyPr rtlCol="0"/>
          <a:lstStyle/>
          <a:p>
            <a:pPr rtl="0"/>
            <a:fld id="{DF61EA0F-A667-4B49-8422-0062BC55E249}" type="slidenum">
              <a:rPr lang="es-ES" smtClean="0"/>
              <a:t>11</a:t>
            </a:fld>
            <a:endParaRPr lang="es-ES"/>
          </a:p>
        </p:txBody>
      </p:sp>
    </p:spTree>
    <p:extLst>
      <p:ext uri="{BB962C8B-B14F-4D97-AF65-F5344CB8AC3E}">
        <p14:creationId xmlns:p14="http://schemas.microsoft.com/office/powerpoint/2010/main" val="3034230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5"/>
          </p:nvPr>
        </p:nvSpPr>
        <p:spPr/>
        <p:txBody>
          <a:bodyPr/>
          <a:lstStyle/>
          <a:p>
            <a:pPr rtl="0"/>
            <a:fld id="{DF61EA0F-A667-4B49-8422-0062BC55E249}" type="slidenum">
              <a:rPr lang="es-ES" smtClean="0"/>
              <a:t>12</a:t>
            </a:fld>
            <a:endParaRPr lang="es-ES"/>
          </a:p>
        </p:txBody>
      </p:sp>
    </p:spTree>
    <p:extLst>
      <p:ext uri="{BB962C8B-B14F-4D97-AF65-F5344CB8AC3E}">
        <p14:creationId xmlns:p14="http://schemas.microsoft.com/office/powerpoint/2010/main" val="1250746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7" name="Rectángulo 6"/>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a:p>
        </p:txBody>
      </p:sp>
      <p:sp>
        <p:nvSpPr>
          <p:cNvPr id="2" name="Título 1"/>
          <p:cNvSpPr>
            <a:spLocks noGrp="1"/>
          </p:cNvSpPr>
          <p:nvPr>
            <p:ph type="title"/>
          </p:nvPr>
        </p:nvSpPr>
        <p:spPr/>
        <p:txBody>
          <a:bodyPr rtlCol="0"/>
          <a:lstStyle/>
          <a:p>
            <a:pPr rtl="0"/>
            <a:r>
              <a:rPr lang="es-ES" noProof="0"/>
              <a:t>Haga clic para modificar el estilo de título del patrón</a:t>
            </a:r>
          </a:p>
        </p:txBody>
      </p:sp>
    </p:spTree>
    <p:extLst>
      <p:ext uri="{BB962C8B-B14F-4D97-AF65-F5344CB8AC3E}">
        <p14:creationId xmlns:p14="http://schemas.microsoft.com/office/powerpoint/2010/main" val="171854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9" name="Rectángulo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es-ES" sz="1800" noProof="0"/>
          </a:p>
        </p:txBody>
      </p:sp>
      <p:cxnSp>
        <p:nvCxnSpPr>
          <p:cNvPr id="12" name="Conector recto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ítulo 3"/>
          <p:cNvSpPr>
            <a:spLocks noGrp="1"/>
          </p:cNvSpPr>
          <p:nvPr>
            <p:ph type="title"/>
          </p:nvPr>
        </p:nvSpPr>
        <p:spPr>
          <a:xfrm>
            <a:off x="521207" y="448056"/>
            <a:ext cx="6877119" cy="640080"/>
          </a:xfrm>
        </p:spPr>
        <p:txBody>
          <a:bodyPr rtlCol="0" anchor="b" anchorCtr="0">
            <a:normAutofit/>
          </a:bodyPr>
          <a:lstStyle>
            <a:lvl1pPr>
              <a:defRPr sz="2800">
                <a:solidFill>
                  <a:schemeClr val="bg2">
                    <a:lumMod val="25000"/>
                  </a:schemeClr>
                </a:solidFill>
              </a:defRPr>
            </a:lvl1pPr>
          </a:lstStyle>
          <a:p>
            <a:pPr rtl="0"/>
            <a:r>
              <a:rPr lang="es-ES" noProof="0"/>
              <a:t>Haga clic para modificar el estilo de título del patrón</a:t>
            </a:r>
          </a:p>
        </p:txBody>
      </p:sp>
      <p:sp>
        <p:nvSpPr>
          <p:cNvPr id="3" name="Marcador de contenido 2"/>
          <p:cNvSpPr>
            <a:spLocks noGrp="1"/>
          </p:cNvSpPr>
          <p:nvPr>
            <p:ph sz="quarter" idx="10"/>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defRPr>
            </a:lvl1pPr>
            <a:lvl2pPr>
              <a:defRPr lang="en-US" sz="1200" smtClean="0">
                <a:solidFill>
                  <a:schemeClr val="tx1">
                    <a:lumMod val="75000"/>
                    <a:lumOff val="25000"/>
                  </a:schemeClr>
                </a:solidFill>
              </a:defRPr>
            </a:lvl2pPr>
            <a:lvl3pPr>
              <a:defRPr lang="en-US" sz="1200" smtClean="0">
                <a:solidFill>
                  <a:schemeClr val="tx1">
                    <a:lumMod val="75000"/>
                    <a:lumOff val="25000"/>
                  </a:schemeClr>
                </a:solidFill>
              </a:defRPr>
            </a:lvl3pPr>
            <a:lvl4pPr>
              <a:defRPr lang="en-US" sz="1200" smtClean="0">
                <a:solidFill>
                  <a:schemeClr val="tx1">
                    <a:lumMod val="75000"/>
                    <a:lumOff val="25000"/>
                  </a:schemeClr>
                </a:solidFill>
              </a:defRPr>
            </a:lvl4pPr>
            <a:lvl5pPr>
              <a:defRPr lang="en-US" sz="1200">
                <a:solidFill>
                  <a:schemeClr val="tx1">
                    <a:lumMod val="75000"/>
                    <a:lumOff val="25000"/>
                  </a:schemeClr>
                </a:solidFill>
              </a:defRPr>
            </a:lvl5pPr>
          </a:lstStyle>
          <a:p>
            <a:pPr marL="0" lvl="0" indent="0" rtl="0">
              <a:lnSpc>
                <a:spcPct val="150000"/>
              </a:lnSpc>
              <a:spcBef>
                <a:spcPts val="1000"/>
              </a:spcBef>
              <a:spcAft>
                <a:spcPts val="1200"/>
              </a:spcAft>
              <a:buNone/>
            </a:pPr>
            <a:r>
              <a:rPr lang="es-ES" noProof="0"/>
              <a:t>Haga clic para modificar los estilos de texto del patrón</a:t>
            </a:r>
          </a:p>
          <a:p>
            <a:pPr marL="0" lvl="1" indent="0" rtl="0">
              <a:lnSpc>
                <a:spcPct val="150000"/>
              </a:lnSpc>
              <a:spcBef>
                <a:spcPts val="1000"/>
              </a:spcBef>
              <a:spcAft>
                <a:spcPts val="1200"/>
              </a:spcAft>
              <a:buNone/>
            </a:pPr>
            <a:r>
              <a:rPr lang="es-ES" noProof="0"/>
              <a:t>Segundo nivel</a:t>
            </a:r>
          </a:p>
          <a:p>
            <a:pPr marL="0" lvl="2" indent="0" rtl="0">
              <a:lnSpc>
                <a:spcPct val="150000"/>
              </a:lnSpc>
              <a:spcBef>
                <a:spcPts val="1000"/>
              </a:spcBef>
              <a:spcAft>
                <a:spcPts val="1200"/>
              </a:spcAft>
              <a:buNone/>
            </a:pPr>
            <a:r>
              <a:rPr lang="es-ES" noProof="0"/>
              <a:t>Tercer nivel</a:t>
            </a:r>
          </a:p>
          <a:p>
            <a:pPr marL="0" lvl="3" indent="0" rtl="0">
              <a:lnSpc>
                <a:spcPct val="150000"/>
              </a:lnSpc>
              <a:spcBef>
                <a:spcPts val="1000"/>
              </a:spcBef>
              <a:spcAft>
                <a:spcPts val="1200"/>
              </a:spcAft>
              <a:buNone/>
            </a:pPr>
            <a:r>
              <a:rPr lang="es-ES" noProof="0"/>
              <a:t>Cuarto nivel</a:t>
            </a:r>
          </a:p>
          <a:p>
            <a:pPr marL="0" lvl="4" indent="0" rtl="0">
              <a:lnSpc>
                <a:spcPct val="150000"/>
              </a:lnSpc>
              <a:spcBef>
                <a:spcPts val="1000"/>
              </a:spcBef>
              <a:spcAft>
                <a:spcPts val="1200"/>
              </a:spcAft>
              <a:buNone/>
            </a:pPr>
            <a:r>
              <a:rPr lang="es-ES" noProof="0"/>
              <a:t>Quinto nivel</a:t>
            </a:r>
          </a:p>
        </p:txBody>
      </p:sp>
      <p:sp>
        <p:nvSpPr>
          <p:cNvPr id="6" name="Marcador de fecha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pPr rtl="0"/>
            <a:fld id="{7A7F30DA-8663-4794-8A66-1184A9F2D888}" type="datetime1">
              <a:rPr lang="es-ES" noProof="0" smtClean="0"/>
              <a:t>20/05/2024</a:t>
            </a:fld>
            <a:endParaRPr lang="es-ES" noProof="0"/>
          </a:p>
        </p:txBody>
      </p:sp>
      <p:sp>
        <p:nvSpPr>
          <p:cNvPr id="7" name="Marcador de pie de página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pPr rtl="0"/>
            <a:endParaRPr lang="es-ES" noProof="0"/>
          </a:p>
        </p:txBody>
      </p:sp>
      <p:sp>
        <p:nvSpPr>
          <p:cNvPr id="8" name="Marcador de número de diapositiva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pPr rtl="0"/>
            <a:fld id="{9860EDB8-5305-433F-BE41-D7A86D811DB3}" type="slidenum">
              <a:rPr lang="es-ES" noProof="0" smtClean="0"/>
              <a:pPr rtl="0"/>
              <a:t>‹Nº›</a:t>
            </a:fld>
            <a:endParaRPr lang="es-ES" noProof="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9" name="Rectángulo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a:p>
        </p:txBody>
      </p:sp>
      <p:sp>
        <p:nvSpPr>
          <p:cNvPr id="10" name="Rectángulo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a:p>
        </p:txBody>
      </p:sp>
      <p:sp>
        <p:nvSpPr>
          <p:cNvPr id="2" name="Título 1"/>
          <p:cNvSpPr>
            <a:spLocks noGrp="1"/>
          </p:cNvSpPr>
          <p:nvPr>
            <p:ph type="title"/>
          </p:nvPr>
        </p:nvSpPr>
        <p:spPr>
          <a:xfrm>
            <a:off x="521208" y="1536192"/>
            <a:ext cx="6876288" cy="640080"/>
          </a:xfrm>
        </p:spPr>
        <p:txBody>
          <a:bodyPr rtlCol="0">
            <a:normAutofit/>
          </a:bodyPr>
          <a:lstStyle>
            <a:lvl1pPr>
              <a:defRPr sz="3600">
                <a:solidFill>
                  <a:schemeClr val="bg1"/>
                </a:solidFill>
              </a:defRPr>
            </a:lvl1pPr>
          </a:lstStyle>
          <a:p>
            <a:pPr rtl="0"/>
            <a:r>
              <a:rPr lang="es-ES" noProof="0"/>
              <a:t>Haga clic para modificar el estilo de título del patrón</a:t>
            </a:r>
          </a:p>
        </p:txBody>
      </p:sp>
      <p:sp>
        <p:nvSpPr>
          <p:cNvPr id="7" name="Marcador de contenido 6"/>
          <p:cNvSpPr>
            <a:spLocks noGrp="1"/>
          </p:cNvSpPr>
          <p:nvPr>
            <p:ph sz="quarter" idx="13"/>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rtl="0">
              <a:lnSpc>
                <a:spcPct val="150000"/>
              </a:lnSpc>
              <a:spcBef>
                <a:spcPts val="1000"/>
              </a:spcBef>
              <a:spcAft>
                <a:spcPts val="1200"/>
              </a:spcAft>
              <a:buNone/>
            </a:pPr>
            <a:r>
              <a:rPr lang="es-ES" noProof="0"/>
              <a:t>Haga clic para modificar los estilos de texto del patrón</a:t>
            </a:r>
          </a:p>
          <a:p>
            <a:pPr marL="0" lvl="1" indent="0" rtl="0">
              <a:lnSpc>
                <a:spcPct val="150000"/>
              </a:lnSpc>
              <a:spcBef>
                <a:spcPts val="1000"/>
              </a:spcBef>
              <a:spcAft>
                <a:spcPts val="1200"/>
              </a:spcAft>
              <a:buNone/>
            </a:pPr>
            <a:r>
              <a:rPr lang="es-ES" noProof="0"/>
              <a:t>Segundo nivel</a:t>
            </a:r>
          </a:p>
          <a:p>
            <a:pPr marL="0" lvl="2" indent="0" rtl="0">
              <a:lnSpc>
                <a:spcPct val="150000"/>
              </a:lnSpc>
              <a:spcBef>
                <a:spcPts val="1000"/>
              </a:spcBef>
              <a:spcAft>
                <a:spcPts val="1200"/>
              </a:spcAft>
              <a:buNone/>
            </a:pPr>
            <a:r>
              <a:rPr lang="es-ES" noProof="0"/>
              <a:t>Tercer nivel</a:t>
            </a:r>
          </a:p>
          <a:p>
            <a:pPr marL="0" lvl="3" indent="0" rtl="0">
              <a:lnSpc>
                <a:spcPct val="150000"/>
              </a:lnSpc>
              <a:spcBef>
                <a:spcPts val="1000"/>
              </a:spcBef>
              <a:spcAft>
                <a:spcPts val="1200"/>
              </a:spcAft>
              <a:buNone/>
            </a:pPr>
            <a:r>
              <a:rPr lang="es-ES" noProof="0"/>
              <a:t>Cuarto nivel</a:t>
            </a:r>
          </a:p>
          <a:p>
            <a:pPr marL="0" lvl="4" indent="0" rtl="0">
              <a:lnSpc>
                <a:spcPct val="150000"/>
              </a:lnSpc>
              <a:spcBef>
                <a:spcPts val="1000"/>
              </a:spcBef>
              <a:spcAft>
                <a:spcPts val="1200"/>
              </a:spcAft>
              <a:buNone/>
            </a:pPr>
            <a:r>
              <a:rPr lang="es-ES" noProof="0"/>
              <a:t>Quinto nivel</a:t>
            </a:r>
          </a:p>
        </p:txBody>
      </p:sp>
    </p:spTree>
    <p:extLst>
      <p:ext uri="{BB962C8B-B14F-4D97-AF65-F5344CB8AC3E}">
        <p14:creationId xmlns:p14="http://schemas.microsoft.com/office/powerpoint/2010/main" val="13356555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ángulo 6"/>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es-ES" sz="1800" noProof="0"/>
          </a:p>
        </p:txBody>
      </p:sp>
      <p:sp>
        <p:nvSpPr>
          <p:cNvPr id="2" name="Marcador de título 1"/>
          <p:cNvSpPr>
            <a:spLocks noGrp="1"/>
          </p:cNvSpPr>
          <p:nvPr>
            <p:ph type="title"/>
          </p:nvPr>
        </p:nvSpPr>
        <p:spPr>
          <a:xfrm>
            <a:off x="521208" y="448056"/>
            <a:ext cx="6876288" cy="640080"/>
          </a:xfrm>
          <a:prstGeom prst="rect">
            <a:avLst/>
          </a:prstGeom>
        </p:spPr>
        <p:txBody>
          <a:bodyPr vert="horz" lIns="91440" tIns="45720" rIns="91440" bIns="45720" rtlCol="0" anchor="b" anchorCtr="0">
            <a:normAutofit/>
          </a:bodyPr>
          <a:lstStyle/>
          <a:p>
            <a:pPr rtl="0"/>
            <a:r>
              <a:rPr lang="es-ES" noProof="0"/>
              <a:t>Haga clic para modificar el estilo de título del patrón</a:t>
            </a:r>
          </a:p>
        </p:txBody>
      </p:sp>
      <p:sp>
        <p:nvSpPr>
          <p:cNvPr id="3" name="Marcador de texto 2"/>
          <p:cNvSpPr>
            <a:spLocks noGrp="1"/>
          </p:cNvSpPr>
          <p:nvPr>
            <p:ph type="body" idx="1"/>
          </p:nvPr>
        </p:nvSpPr>
        <p:spPr>
          <a:xfrm>
            <a:off x="539496" y="1435608"/>
            <a:ext cx="4416552" cy="3977640"/>
          </a:xfrm>
          <a:prstGeom prst="rect">
            <a:avLst/>
          </a:prstGeom>
        </p:spPr>
        <p:txBody>
          <a:bodyPr vert="horz" lIns="91440" tIns="45720" rIns="91440" bIns="45720" rtlCol="0">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pPr rtl="0"/>
            <a:fld id="{E978C3BE-9016-4208-9F91-C00CEFA51175}" type="datetime1">
              <a:rPr lang="es-ES" noProof="0" smtClean="0"/>
              <a:t>20/05/2024</a:t>
            </a:fld>
            <a:endParaRPr lang="es-ES" noProof="0"/>
          </a:p>
        </p:txBody>
      </p:sp>
      <p:sp>
        <p:nvSpPr>
          <p:cNvPr id="5" name="Marcador de pie de página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pPr rtl="0"/>
            <a:endParaRPr lang="es-ES" noProof="0"/>
          </a:p>
        </p:txBody>
      </p:sp>
      <p:sp>
        <p:nvSpPr>
          <p:cNvPr id="6" name="Marcador de número de diapositiva 5"/>
          <p:cNvSpPr>
            <a:spLocks noGrp="1"/>
          </p:cNvSpPr>
          <p:nvPr>
            <p:ph type="sldNum" sz="quarter" idx="4"/>
          </p:nvPr>
        </p:nvSpPr>
        <p:spPr>
          <a:xfrm>
            <a:off x="8375904"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pPr rtl="0"/>
            <a:fld id="{9860EDB8-5305-433F-BE41-D7A86D811DB3}" type="slidenum">
              <a:rPr lang="es-ES" noProof="0" smtClean="0"/>
              <a:pPr rtl="0"/>
              <a:t>‹Nº›</a:t>
            </a:fld>
            <a:endParaRPr lang="es-ES" noProof="0"/>
          </a:p>
        </p:txBody>
      </p:sp>
      <p:cxnSp>
        <p:nvCxnSpPr>
          <p:cNvPr id="8" name="Conector recto 7"/>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sldNum="0" hdr="0" ft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viajesyproyectosambientalesjvc.com/" TargetMode="External"/><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30.jpg"/></Relationships>
</file>

<file path=ppt/slides/_rels/slide1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4.jpg"/><Relationship Id="rId5" Type="http://schemas.openxmlformats.org/officeDocument/2006/relationships/image" Target="../media/image6.jpg"/><Relationship Id="rId4" Type="http://schemas.openxmlformats.org/officeDocument/2006/relationships/image" Target="../media/image33.jpg"/></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es.wikipedia.org/wiki/Los_Carabeos" TargetMode="External"/><Relationship Id="rId13" Type="http://schemas.openxmlformats.org/officeDocument/2006/relationships/hyperlink" Target="https://es.wikipedia.org/wiki/Espinilla_(Cantabria)" TargetMode="External"/><Relationship Id="rId18" Type="http://schemas.openxmlformats.org/officeDocument/2006/relationships/hyperlink" Target="https://es.wikipedia.org/wiki/Comunidad_aut%C3%B3noma" TargetMode="External"/><Relationship Id="rId3" Type="http://schemas.openxmlformats.org/officeDocument/2006/relationships/hyperlink" Target="https://es.wikipedia.org/wiki/Merindad_de_Campoo" TargetMode="External"/><Relationship Id="rId21" Type="http://schemas.openxmlformats.org/officeDocument/2006/relationships/hyperlink" Target="https://es.wikipedia.org/wiki/San_Pedro_del_Romeral" TargetMode="External"/><Relationship Id="rId7" Type="http://schemas.openxmlformats.org/officeDocument/2006/relationships/hyperlink" Target="https://es.wikipedia.org/wiki/Enmedio" TargetMode="External"/><Relationship Id="rId12" Type="http://schemas.openxmlformats.org/officeDocument/2006/relationships/hyperlink" Target="https://es.wikipedia.org/wiki/Kil%C3%B3metro" TargetMode="External"/><Relationship Id="rId17" Type="http://schemas.openxmlformats.org/officeDocument/2006/relationships/hyperlink" Target="https://es.wikipedia.org/wiki/Ebro" TargetMode="External"/><Relationship Id="rId2" Type="http://schemas.openxmlformats.org/officeDocument/2006/relationships/notesSlide" Target="../notesSlides/notesSlide2.xml"/><Relationship Id="rId16" Type="http://schemas.openxmlformats.org/officeDocument/2006/relationships/hyperlink" Target="https://es.wikipedia.org/wiki/Instituto_Nacional_de_Estad%C3%ADstica_(Espa%C3%B1a)" TargetMode="External"/><Relationship Id="rId20" Type="http://schemas.openxmlformats.org/officeDocument/2006/relationships/hyperlink" Target="https://es.wikipedia.org/wiki/R%C3%ADo_Pas" TargetMode="External"/><Relationship Id="rId1" Type="http://schemas.openxmlformats.org/officeDocument/2006/relationships/slideLayout" Target="../slideLayouts/slideLayout2.xml"/><Relationship Id="rId6" Type="http://schemas.openxmlformats.org/officeDocument/2006/relationships/hyperlink" Target="https://es.wikipedia.org/wiki/Hermandad_de_Campoo_de_Suso" TargetMode="External"/><Relationship Id="rId11" Type="http://schemas.openxmlformats.org/officeDocument/2006/relationships/hyperlink" Target="https://es.wikipedia.org/wiki/Municipio" TargetMode="External"/><Relationship Id="rId5" Type="http://schemas.openxmlformats.org/officeDocument/2006/relationships/hyperlink" Target="https://es.wikipedia.org/wiki/Campoo_de_Suso" TargetMode="External"/><Relationship Id="rId15" Type="http://schemas.openxmlformats.org/officeDocument/2006/relationships/hyperlink" Target="https://es.wikipedia.org/wiki/Espa%C3%B1a" TargetMode="External"/><Relationship Id="rId23" Type="http://schemas.openxmlformats.org/officeDocument/2006/relationships/image" Target="../media/image5.png"/><Relationship Id="rId10" Type="http://schemas.openxmlformats.org/officeDocument/2006/relationships/hyperlink" Target="https://es.wikipedia.org/wiki/Valdeprado_del_R%C3%ADo" TargetMode="External"/><Relationship Id="rId19" Type="http://schemas.openxmlformats.org/officeDocument/2006/relationships/hyperlink" Target="https://es.wikipedia.org/wiki/Comarca_del_Pas-Miera" TargetMode="External"/><Relationship Id="rId4" Type="http://schemas.openxmlformats.org/officeDocument/2006/relationships/hyperlink" Target="https://es.wikipedia.org/wiki/Cinco_Villas_(Cantabria)" TargetMode="External"/><Relationship Id="rId9" Type="http://schemas.openxmlformats.org/officeDocument/2006/relationships/hyperlink" Target="https://es.wikipedia.org/wiki/Valdeolea" TargetMode="External"/><Relationship Id="rId14" Type="http://schemas.openxmlformats.org/officeDocument/2006/relationships/hyperlink" Target="https://es.wikipedia.org/wiki/Cantabria" TargetMode="External"/><Relationship Id="rId22" Type="http://schemas.openxmlformats.org/officeDocument/2006/relationships/hyperlink" Target="https://es.wikipedia.org/wiki/San_Roque_de_Riomiera" TargetMode="External"/></Relationships>
</file>

<file path=ppt/slides/_rels/slide3.xml.rels><?xml version="1.0" encoding="UTF-8" standalone="yes"?>
<Relationships xmlns="http://schemas.openxmlformats.org/package/2006/relationships"><Relationship Id="rId13" Type="http://schemas.openxmlformats.org/officeDocument/2006/relationships/hyperlink" Target="https://es.wikipedia.org/wiki/Cieza_(Cantabria)" TargetMode="External"/><Relationship Id="rId18" Type="http://schemas.openxmlformats.org/officeDocument/2006/relationships/hyperlink" Target="https://es.wikipedia.org/wiki/B%C3%A1rcena_Mayor" TargetMode="External"/><Relationship Id="rId26" Type="http://schemas.openxmlformats.org/officeDocument/2006/relationships/hyperlink" Target="https://es.wikipedia.org/wiki/Ciervo" TargetMode="External"/><Relationship Id="rId3" Type="http://schemas.openxmlformats.org/officeDocument/2006/relationships/hyperlink" Target="https://es.wikipedia.org/wiki/Cantabria" TargetMode="External"/><Relationship Id="rId21" Type="http://schemas.openxmlformats.org/officeDocument/2006/relationships/hyperlink" Target="https://es.wikipedia.org/wiki/Fagus" TargetMode="External"/><Relationship Id="rId34" Type="http://schemas.openxmlformats.org/officeDocument/2006/relationships/hyperlink" Target="https://es.wikipedia.org/wiki/Oso_pardo" TargetMode="External"/><Relationship Id="rId7" Type="http://schemas.openxmlformats.org/officeDocument/2006/relationships/hyperlink" Target="https://es.wikipedia.org/wiki/Camino_de_Santiago_del_Norte:_Ruta_del_Besaya" TargetMode="External"/><Relationship Id="rId12" Type="http://schemas.openxmlformats.org/officeDocument/2006/relationships/hyperlink" Target="https://es.wikipedia.org/wiki/Cabu%C3%A9rniga_(Cantabria)" TargetMode="External"/><Relationship Id="rId17" Type="http://schemas.openxmlformats.org/officeDocument/2006/relationships/hyperlink" Target="https://es.wikipedia.org/wiki/Mancomunidad_de_Campoo-Cabu%C3%A9rniga" TargetMode="External"/><Relationship Id="rId25" Type="http://schemas.openxmlformats.org/officeDocument/2006/relationships/hyperlink" Target="https://es.wikipedia.org/wiki/Sorbus" TargetMode="External"/><Relationship Id="rId33" Type="http://schemas.openxmlformats.org/officeDocument/2006/relationships/hyperlink" Target="https://es.wikipedia.org/wiki/%C3%81guila_real" TargetMode="External"/><Relationship Id="rId2" Type="http://schemas.openxmlformats.org/officeDocument/2006/relationships/hyperlink" Target="https://es.wikipedia.org/wiki/Comunidad_aut%C3%B3noma" TargetMode="External"/><Relationship Id="rId16" Type="http://schemas.openxmlformats.org/officeDocument/2006/relationships/hyperlink" Target="https://es.wikipedia.org/wiki/Los_Tojos" TargetMode="External"/><Relationship Id="rId20" Type="http://schemas.openxmlformats.org/officeDocument/2006/relationships/hyperlink" Target="https://es.wikipedia.org/wiki/Roble" TargetMode="External"/><Relationship Id="rId29" Type="http://schemas.openxmlformats.org/officeDocument/2006/relationships/hyperlink" Target="https://es.wikipedia.org/wiki/Lobo" TargetMode="External"/><Relationship Id="rId1" Type="http://schemas.openxmlformats.org/officeDocument/2006/relationships/slideLayout" Target="../slideLayouts/slideLayout2.xml"/><Relationship Id="rId6" Type="http://schemas.openxmlformats.org/officeDocument/2006/relationships/hyperlink" Target="https://es.wikipedia.org/wiki/R%C3%ADo_Saja" TargetMode="External"/><Relationship Id="rId11" Type="http://schemas.openxmlformats.org/officeDocument/2006/relationships/hyperlink" Target="https://es.wikipedia.org/wiki/Arenas_de_Igu%C3%B1a" TargetMode="External"/><Relationship Id="rId24" Type="http://schemas.openxmlformats.org/officeDocument/2006/relationships/hyperlink" Target="https://es.wikipedia.org/wiki/Abedulares_de_la_Pen%C3%ADnsula_Ib%C3%A9rica" TargetMode="External"/><Relationship Id="rId32" Type="http://schemas.openxmlformats.org/officeDocument/2006/relationships/hyperlink" Target="https://es.wikipedia.org/wiki/Dryocopus_martius" TargetMode="External"/><Relationship Id="rId5" Type="http://schemas.openxmlformats.org/officeDocument/2006/relationships/hyperlink" Target="https://es.wikipedia.org/wiki/Parque_natural_del_Saja-Besaya#cite_note-1" TargetMode="External"/><Relationship Id="rId15" Type="http://schemas.openxmlformats.org/officeDocument/2006/relationships/hyperlink" Target="https://es.wikipedia.org/wiki/Ruente" TargetMode="External"/><Relationship Id="rId23" Type="http://schemas.openxmlformats.org/officeDocument/2006/relationships/hyperlink" Target="https://es.wikipedia.org/wiki/Ilex_aquifolium" TargetMode="External"/><Relationship Id="rId28" Type="http://schemas.openxmlformats.org/officeDocument/2006/relationships/hyperlink" Target="https://es.wikipedia.org/wiki/Corzo" TargetMode="External"/><Relationship Id="rId10" Type="http://schemas.openxmlformats.org/officeDocument/2006/relationships/hyperlink" Target="https://es.wikipedia.org/wiki/Reserva_regional_de_caza_Saja" TargetMode="External"/><Relationship Id="rId19" Type="http://schemas.openxmlformats.org/officeDocument/2006/relationships/hyperlink" Target="https://es.wikipedia.org/w/index.php?title=Parque_natural_del_Saja-Besaya&amp;action=edit&amp;section=3" TargetMode="External"/><Relationship Id="rId31" Type="http://schemas.openxmlformats.org/officeDocument/2006/relationships/hyperlink" Target="https://es.wikipedia.org/wiki/Lepus_castroviejoi" TargetMode="External"/><Relationship Id="rId4" Type="http://schemas.openxmlformats.org/officeDocument/2006/relationships/hyperlink" Target="https://es.wikipedia.org/wiki/Parque_natural" TargetMode="External"/><Relationship Id="rId9" Type="http://schemas.openxmlformats.org/officeDocument/2006/relationships/hyperlink" Target="https://es.wikipedia.org/wiki/Hect%C3%A1rea" TargetMode="External"/><Relationship Id="rId14" Type="http://schemas.openxmlformats.org/officeDocument/2006/relationships/hyperlink" Target="https://es.wikipedia.org/wiki/Hermandad_de_Campoo_de_Suso" TargetMode="External"/><Relationship Id="rId22" Type="http://schemas.openxmlformats.org/officeDocument/2006/relationships/hyperlink" Target="https://es.wikipedia.org/wiki/Castanea_sativa" TargetMode="External"/><Relationship Id="rId27" Type="http://schemas.openxmlformats.org/officeDocument/2006/relationships/hyperlink" Target="https://es.wikipedia.org/wiki/Jabal%C3%AD" TargetMode="External"/><Relationship Id="rId30" Type="http://schemas.openxmlformats.org/officeDocument/2006/relationships/hyperlink" Target="https://es.wikipedia.org/wiki/Nutria" TargetMode="External"/><Relationship Id="rId35" Type="http://schemas.openxmlformats.org/officeDocument/2006/relationships/hyperlink" Target="https://es.wikipedia.org/wiki/Especie_amenazada" TargetMode="External"/><Relationship Id="rId8" Type="http://schemas.openxmlformats.org/officeDocument/2006/relationships/hyperlink" Target="https://es.wikipedia.org/wiki/Campoo-Los_Valles"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g"/><Relationship Id="rId10" Type="http://schemas.openxmlformats.org/officeDocument/2006/relationships/image" Target="../media/image13.jpeg"/><Relationship Id="rId4" Type="http://schemas.openxmlformats.org/officeDocument/2006/relationships/image" Target="../media/image7.jpg"/><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hyperlink" Target="mailto:jvcsportsproamb19@gmail.com" TargetMode="External"/><Relationship Id="rId7"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22.jp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38200" y="1164324"/>
            <a:ext cx="10515600" cy="1268325"/>
          </a:xfrm>
        </p:spPr>
        <p:txBody>
          <a:bodyPr rtlCol="0" anchor="ctr" anchorCtr="0">
            <a:normAutofit fontScale="90000"/>
          </a:bodyPr>
          <a:lstStyle/>
          <a:p>
            <a:pPr rtl="0"/>
            <a:r>
              <a:rPr lang="es-ES" sz="4800" b="1" i="1" dirty="0">
                <a:solidFill>
                  <a:srgbClr val="0070C0"/>
                </a:solidFill>
                <a:highlight>
                  <a:srgbClr val="00FF00"/>
                </a:highlight>
              </a:rPr>
              <a:t>REINOSA. CANTABRIA.</a:t>
            </a:r>
            <a:br>
              <a:rPr lang="es-ES" sz="4800" b="1" i="1" dirty="0">
                <a:solidFill>
                  <a:srgbClr val="0070C0"/>
                </a:solidFill>
                <a:highlight>
                  <a:srgbClr val="00FF00"/>
                </a:highlight>
              </a:rPr>
            </a:br>
            <a:r>
              <a:rPr lang="es-ES" sz="4800" b="1" i="1" dirty="0">
                <a:solidFill>
                  <a:srgbClr val="0070C0"/>
                </a:solidFill>
                <a:highlight>
                  <a:srgbClr val="00FF00"/>
                </a:highlight>
              </a:rPr>
              <a:t>Fechas: Otoño-Primavera-Verano</a:t>
            </a:r>
          </a:p>
        </p:txBody>
      </p:sp>
      <p:sp>
        <p:nvSpPr>
          <p:cNvPr id="3" name="Subtítulo 2"/>
          <p:cNvSpPr>
            <a:spLocks noGrp="1"/>
          </p:cNvSpPr>
          <p:nvPr>
            <p:ph type="subTitle" idx="4294967295"/>
          </p:nvPr>
        </p:nvSpPr>
        <p:spPr>
          <a:xfrm>
            <a:off x="670216" y="2675062"/>
            <a:ext cx="11093108" cy="1137793"/>
          </a:xfrm>
        </p:spPr>
        <p:txBody>
          <a:bodyPr rtlCol="0">
            <a:normAutofit fontScale="85000" lnSpcReduction="20000"/>
          </a:bodyPr>
          <a:lstStyle/>
          <a:p>
            <a:pPr marL="0" indent="0" rtl="0">
              <a:buNone/>
            </a:pPr>
            <a:r>
              <a:rPr lang="es-ES" sz="2400" b="1" dirty="0">
                <a:solidFill>
                  <a:srgbClr val="FF0000"/>
                </a:solidFill>
                <a:highlight>
                  <a:srgbClr val="FFFF00"/>
                </a:highlight>
                <a:latin typeface="+mj-lt"/>
              </a:rPr>
              <a:t>PROYECTOS AMBIENTALES JVC SPORTS // PERFILES: </a:t>
            </a:r>
            <a:r>
              <a:rPr lang="es-ES" sz="2400" b="1">
                <a:solidFill>
                  <a:srgbClr val="FF0000"/>
                </a:solidFill>
                <a:highlight>
                  <a:srgbClr val="FFFF00"/>
                </a:highlight>
                <a:latin typeface="+mj-lt"/>
              </a:rPr>
              <a:t>ESO-BACH-FP VALÉNCIA COMUNITAT</a:t>
            </a:r>
            <a:endParaRPr lang="es-ES" sz="2400" b="1" dirty="0">
              <a:solidFill>
                <a:srgbClr val="FF0000"/>
              </a:solidFill>
              <a:highlight>
                <a:srgbClr val="FFFF00"/>
              </a:highlight>
              <a:latin typeface="+mj-lt"/>
            </a:endParaRPr>
          </a:p>
          <a:p>
            <a:pPr marL="0" indent="0" rtl="0">
              <a:buNone/>
            </a:pPr>
            <a:r>
              <a:rPr lang="es-ES" sz="2400" b="1" dirty="0">
                <a:solidFill>
                  <a:srgbClr val="FF0000"/>
                </a:solidFill>
                <a:highlight>
                  <a:srgbClr val="FFFF00"/>
                </a:highlight>
                <a:latin typeface="+mj-lt"/>
                <a:hlinkClick r:id="rId3"/>
              </a:rPr>
              <a:t>www.viajesyproyectosambientalesjvc.com</a:t>
            </a:r>
            <a:r>
              <a:rPr lang="es-ES" sz="2400" b="1" dirty="0">
                <a:solidFill>
                  <a:srgbClr val="FF0000"/>
                </a:solidFill>
                <a:highlight>
                  <a:srgbClr val="FFFF00"/>
                </a:highlight>
                <a:latin typeface="+mj-lt"/>
              </a:rPr>
              <a:t>  Teléfono: 618005298   </a:t>
            </a:r>
            <a:r>
              <a:rPr lang="es-ES" sz="2400" b="1" dirty="0">
                <a:solidFill>
                  <a:srgbClr val="0070C0"/>
                </a:solidFill>
                <a:highlight>
                  <a:srgbClr val="FFFF00"/>
                </a:highlight>
                <a:latin typeface="+mj-lt"/>
              </a:rPr>
              <a:t>Correo: planetaverdejvc@outlook.es</a:t>
            </a:r>
          </a:p>
        </p:txBody>
      </p:sp>
      <p:pic>
        <p:nvPicPr>
          <p:cNvPr id="4" name="Imagen 3" descr="Icono de programa de PowerPoint"/>
          <p:cNvPicPr>
            <a:picLocks noChangeAspect="1"/>
          </p:cNvPicPr>
          <p:nvPr/>
        </p:nvPicPr>
        <p:blipFill>
          <a:blip r:embed="rId4"/>
          <a:srcRect/>
          <a:stretch/>
        </p:blipFill>
        <p:spPr bwMode="invGray">
          <a:xfrm>
            <a:off x="670216" y="5193062"/>
            <a:ext cx="822960" cy="822960"/>
          </a:xfrm>
          <a:prstGeom prst="rect">
            <a:avLst/>
          </a:prstGeom>
        </p:spPr>
      </p:pic>
      <p:pic>
        <p:nvPicPr>
          <p:cNvPr id="9" name="Imagen 8" descr="Imagen que contiene Diagrama&#10;&#10;Descripción generada automáticamente">
            <a:extLst>
              <a:ext uri="{FF2B5EF4-FFF2-40B4-BE49-F238E27FC236}">
                <a16:creationId xmlns:a16="http://schemas.microsoft.com/office/drawing/2014/main" id="{4E69DE31-6C2C-4DBF-7896-B40022E9DE19}"/>
              </a:ext>
            </a:extLst>
          </p:cNvPr>
          <p:cNvPicPr>
            <a:picLocks noChangeAspect="1"/>
          </p:cNvPicPr>
          <p:nvPr/>
        </p:nvPicPr>
        <p:blipFill>
          <a:blip r:embed="rId5"/>
          <a:stretch>
            <a:fillRect/>
          </a:stretch>
        </p:blipFill>
        <p:spPr>
          <a:xfrm>
            <a:off x="8397431" y="3801020"/>
            <a:ext cx="3507022" cy="2784083"/>
          </a:xfrm>
          <a:prstGeom prst="rect">
            <a:avLst/>
          </a:prstGeom>
        </p:spPr>
      </p:pic>
      <p:pic>
        <p:nvPicPr>
          <p:cNvPr id="19" name="Imagen 18" descr="Imagen que contiene Diagrama&#10;&#10;Descripción generada automáticamente">
            <a:extLst>
              <a:ext uri="{FF2B5EF4-FFF2-40B4-BE49-F238E27FC236}">
                <a16:creationId xmlns:a16="http://schemas.microsoft.com/office/drawing/2014/main" id="{6283EDB8-6B66-CAF3-AFF3-BB1A81D03D45}"/>
              </a:ext>
            </a:extLst>
          </p:cNvPr>
          <p:cNvPicPr>
            <a:picLocks noChangeAspect="1"/>
          </p:cNvPicPr>
          <p:nvPr/>
        </p:nvPicPr>
        <p:blipFill>
          <a:blip r:embed="rId6"/>
          <a:stretch>
            <a:fillRect/>
          </a:stretch>
        </p:blipFill>
        <p:spPr>
          <a:xfrm>
            <a:off x="1493177" y="3789122"/>
            <a:ext cx="3320363" cy="2784083"/>
          </a:xfrm>
          <a:prstGeom prst="rect">
            <a:avLst/>
          </a:prstGeom>
        </p:spPr>
      </p:pic>
      <p:pic>
        <p:nvPicPr>
          <p:cNvPr id="20" name="Imagen 19">
            <a:extLst>
              <a:ext uri="{FF2B5EF4-FFF2-40B4-BE49-F238E27FC236}">
                <a16:creationId xmlns:a16="http://schemas.microsoft.com/office/drawing/2014/main" id="{44891EBB-6FBE-C5B0-D1F0-B96E85E8F90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24159" y="3795756"/>
            <a:ext cx="3507021" cy="2784083"/>
          </a:xfrm>
          <a:prstGeom prst="rect">
            <a:avLst/>
          </a:prstGeom>
          <a:noFill/>
          <a:ln>
            <a:noFill/>
          </a:ln>
        </p:spPr>
      </p:pic>
    </p:spTree>
    <p:extLst>
      <p:ext uri="{BB962C8B-B14F-4D97-AF65-F5344CB8AC3E}">
        <p14:creationId xmlns:p14="http://schemas.microsoft.com/office/powerpoint/2010/main" val="2471807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B25631-EB00-3F60-2D3B-C868AC9A8EE1}"/>
              </a:ext>
            </a:extLst>
          </p:cNvPr>
          <p:cNvSpPr>
            <a:spLocks noGrp="1"/>
          </p:cNvSpPr>
          <p:nvPr>
            <p:ph type="title"/>
          </p:nvPr>
        </p:nvSpPr>
        <p:spPr>
          <a:xfrm>
            <a:off x="521207" y="448056"/>
            <a:ext cx="11012310" cy="640080"/>
          </a:xfrm>
        </p:spPr>
        <p:txBody>
          <a:bodyPr>
            <a:normAutofit/>
          </a:bodyPr>
          <a:lstStyle/>
          <a:p>
            <a:r>
              <a:rPr lang="es-ES" b="1" dirty="0">
                <a:solidFill>
                  <a:srgbClr val="0070C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Día 4</a:t>
            </a:r>
            <a:r>
              <a:rPr lang="es-ES" b="1" dirty="0">
                <a:solidFill>
                  <a:srgbClr val="0070C0"/>
                </a:solidFill>
                <a:highlight>
                  <a:srgbClr val="FFFF00"/>
                </a:highlight>
                <a:latin typeface="Calibri" panose="020F0502020204030204" pitchFamily="34" charset="0"/>
                <a:ea typeface="Times New Roman" panose="02020603050405020304" pitchFamily="18" charset="0"/>
                <a:cs typeface="Calibri" panose="020F0502020204030204" pitchFamily="34" charset="0"/>
              </a:rPr>
              <a:t>- Opción A: DESCENSO DE CAÑONES EN VEGA DE PAS.</a:t>
            </a:r>
            <a:r>
              <a:rPr lang="es-ES" b="1" dirty="0">
                <a:solidFill>
                  <a:srgbClr val="0070C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  </a:t>
            </a:r>
            <a:endParaRPr lang="es-ES" dirty="0"/>
          </a:p>
        </p:txBody>
      </p:sp>
      <p:sp>
        <p:nvSpPr>
          <p:cNvPr id="12" name="CuadroTexto 11">
            <a:extLst>
              <a:ext uri="{FF2B5EF4-FFF2-40B4-BE49-F238E27FC236}">
                <a16:creationId xmlns:a16="http://schemas.microsoft.com/office/drawing/2014/main" id="{80ABD260-D4C9-13AA-D757-38155270AE5F}"/>
              </a:ext>
            </a:extLst>
          </p:cNvPr>
          <p:cNvSpPr txBox="1"/>
          <p:nvPr/>
        </p:nvSpPr>
        <p:spPr>
          <a:xfrm>
            <a:off x="261668" y="1144914"/>
            <a:ext cx="7881668" cy="2585323"/>
          </a:xfrm>
          <a:prstGeom prst="rect">
            <a:avLst/>
          </a:prstGeom>
          <a:noFill/>
        </p:spPr>
        <p:txBody>
          <a:bodyPr wrap="square">
            <a:spAutoFit/>
          </a:bodyPr>
          <a:lstStyle/>
          <a:p>
            <a:r>
              <a:rPr lang="es-ES" sz="1800" b="1" i="1" dirty="0">
                <a:effectLst/>
                <a:latin typeface="Calibri" panose="020F0502020204030204" pitchFamily="34" charset="0"/>
                <a:ea typeface="Calibri" panose="020F0502020204030204" pitchFamily="34" charset="0"/>
                <a:cs typeface="Arial" panose="020B0604020202020204" pitchFamily="34" charset="0"/>
              </a:rPr>
              <a:t>Desayuno</a:t>
            </a:r>
            <a:r>
              <a:rPr lang="es-ES" sz="1800" i="1" dirty="0">
                <a:solidFill>
                  <a:srgbClr val="002060"/>
                </a:solidFill>
                <a:effectLst/>
                <a:latin typeface="Calibri" panose="020F0502020204030204" pitchFamily="34" charset="0"/>
                <a:ea typeface="Calibri" panose="020F0502020204030204" pitchFamily="34" charset="0"/>
                <a:cs typeface="Arial" panose="020B0604020202020204" pitchFamily="34" charset="0"/>
              </a:rPr>
              <a:t>.8.30 h </a:t>
            </a:r>
            <a:r>
              <a:rPr lang="es-ES" sz="1800" i="1" dirty="0">
                <a:solidFill>
                  <a:srgbClr val="002060"/>
                </a:solidFill>
                <a:effectLst/>
                <a:highlight>
                  <a:srgbClr val="00FF00"/>
                </a:highlight>
                <a:latin typeface="Calibri" panose="020F0502020204030204" pitchFamily="34" charset="0"/>
                <a:ea typeface="Calibri" panose="020F0502020204030204" pitchFamily="34" charset="0"/>
                <a:cs typeface="Arial" panose="020B0604020202020204" pitchFamily="34" charset="0"/>
              </a:rPr>
              <a:t>- MAÑANA: DESCENSO DE CAÑONES EN VEGA DE PAS</a:t>
            </a:r>
            <a:r>
              <a:rPr lang="es-ES" sz="1800" i="1" dirty="0">
                <a:solidFill>
                  <a:srgbClr val="002060"/>
                </a:solidFill>
                <a:effectLst/>
                <a:latin typeface="Calibri" panose="020F0502020204030204" pitchFamily="34" charset="0"/>
                <a:ea typeface="Calibri" panose="020F0502020204030204" pitchFamily="34" charset="0"/>
                <a:cs typeface="Arial" panose="020B0604020202020204" pitchFamily="34" charset="0"/>
              </a:rPr>
              <a:t>.</a:t>
            </a:r>
            <a:r>
              <a:rPr lang="es-ES" sz="1800" dirty="0">
                <a:effectLst/>
                <a:latin typeface="Calibri" panose="020F0502020204030204" pitchFamily="34" charset="0"/>
                <a:ea typeface="Calibri" panose="020F0502020204030204" pitchFamily="34" charset="0"/>
                <a:cs typeface="Arial" panose="020B0604020202020204" pitchFamily="34" charset="0"/>
              </a:rPr>
              <a:t> Hoy realizaremos un Descenso de barranco. Conoceremos el valle pasiego por dentro, para ello descenderemos por el cauce encañonado de un río de montaña. Esta actividad se asemeja a un aquapark natural, donde ataviados con trajes isotérmicos de neopreno, nos encontraremos con pozas naturales, toboganes, destrepes. Es un cañón de iniciación donde en algún tramo se necesitan cuerdas y no tiene ningún peligro para los participantes. </a:t>
            </a:r>
            <a:r>
              <a:rPr lang="es-ES" sz="18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COMIDA ALOJAMIENTO </a:t>
            </a:r>
            <a:endParaRPr lang="es-ES" dirty="0">
              <a:highlight>
                <a:srgbClr val="FFFF00"/>
              </a:highlight>
              <a:latin typeface="Calibri" panose="020F0502020204030204" pitchFamily="34" charset="0"/>
              <a:ea typeface="Calibri" panose="020F0502020204030204" pitchFamily="34" charset="0"/>
              <a:cs typeface="Arial" panose="020B0604020202020204" pitchFamily="34" charset="0"/>
            </a:endParaRPr>
          </a:p>
          <a:p>
            <a:r>
              <a:rPr lang="es-ES" dirty="0">
                <a:highlight>
                  <a:srgbClr val="FFFF00"/>
                </a:highlight>
                <a:latin typeface="Calibri" panose="020F0502020204030204" pitchFamily="34" charset="0"/>
                <a:ea typeface="Calibri" panose="020F0502020204030204" pitchFamily="34" charset="0"/>
                <a:cs typeface="Arial" panose="020B0604020202020204" pitchFamily="34" charset="0"/>
              </a:rPr>
              <a:t>Tarde: </a:t>
            </a:r>
            <a:r>
              <a:rPr lang="es-ES" dirty="0">
                <a:latin typeface="Calibri" panose="020F0502020204030204" pitchFamily="34" charset="0"/>
                <a:ea typeface="Calibri" panose="020F0502020204030204" pitchFamily="34" charset="0"/>
                <a:cs typeface="Arial" panose="020B0604020202020204" pitchFamily="34" charset="0"/>
              </a:rPr>
              <a:t>Visita al centro de interpretación del Saja y el Besaya. Reinosa y su patrimonio.</a:t>
            </a:r>
            <a:r>
              <a:rPr lang="es-ES" dirty="0"/>
              <a:t> ACTIVIDADES Y VELADA NOCTURNA, CENA Y ALOJAMIENTO</a:t>
            </a:r>
          </a:p>
        </p:txBody>
      </p:sp>
      <p:pic>
        <p:nvPicPr>
          <p:cNvPr id="17" name="Imagen 16" descr="Un grupo de personas en una balsa en el río&#10;&#10;Descripción generada automáticamente con confianza media">
            <a:extLst>
              <a:ext uri="{FF2B5EF4-FFF2-40B4-BE49-F238E27FC236}">
                <a16:creationId xmlns:a16="http://schemas.microsoft.com/office/drawing/2014/main" id="{53CBF63E-0CDA-B63A-7BDA-EE70640FAB89}"/>
              </a:ext>
            </a:extLst>
          </p:cNvPr>
          <p:cNvPicPr>
            <a:picLocks noChangeAspect="1"/>
          </p:cNvPicPr>
          <p:nvPr/>
        </p:nvPicPr>
        <p:blipFill>
          <a:blip r:embed="rId2"/>
          <a:stretch>
            <a:fillRect/>
          </a:stretch>
        </p:blipFill>
        <p:spPr>
          <a:xfrm>
            <a:off x="8646544" y="4132053"/>
            <a:ext cx="3301042" cy="2475782"/>
          </a:xfrm>
          <a:prstGeom prst="rect">
            <a:avLst/>
          </a:prstGeom>
        </p:spPr>
      </p:pic>
      <p:pic>
        <p:nvPicPr>
          <p:cNvPr id="19" name="Imagen 18" descr="Una cascada de agua&#10;&#10;Descripción generada automáticamente">
            <a:extLst>
              <a:ext uri="{FF2B5EF4-FFF2-40B4-BE49-F238E27FC236}">
                <a16:creationId xmlns:a16="http://schemas.microsoft.com/office/drawing/2014/main" id="{E8B97613-BAB0-7EE4-C034-B28AB371D911}"/>
              </a:ext>
            </a:extLst>
          </p:cNvPr>
          <p:cNvPicPr>
            <a:picLocks noChangeAspect="1"/>
          </p:cNvPicPr>
          <p:nvPr/>
        </p:nvPicPr>
        <p:blipFill>
          <a:blip r:embed="rId3"/>
          <a:stretch>
            <a:fillRect/>
          </a:stretch>
        </p:blipFill>
        <p:spPr>
          <a:xfrm>
            <a:off x="8646544" y="1233577"/>
            <a:ext cx="3301042" cy="2898476"/>
          </a:xfrm>
          <a:prstGeom prst="rect">
            <a:avLst/>
          </a:prstGeom>
        </p:spPr>
      </p:pic>
      <p:pic>
        <p:nvPicPr>
          <p:cNvPr id="21" name="Imagen 20" descr="Un jardín con flores de colores&#10;&#10;Descripción generada automáticamente con confianza media">
            <a:extLst>
              <a:ext uri="{FF2B5EF4-FFF2-40B4-BE49-F238E27FC236}">
                <a16:creationId xmlns:a16="http://schemas.microsoft.com/office/drawing/2014/main" id="{BB574B0F-6C95-71CD-46AC-9A7E4156DBE8}"/>
              </a:ext>
            </a:extLst>
          </p:cNvPr>
          <p:cNvPicPr>
            <a:picLocks noChangeAspect="1"/>
          </p:cNvPicPr>
          <p:nvPr/>
        </p:nvPicPr>
        <p:blipFill>
          <a:blip r:embed="rId4"/>
          <a:stretch>
            <a:fillRect/>
          </a:stretch>
        </p:blipFill>
        <p:spPr>
          <a:xfrm>
            <a:off x="4710023" y="3881888"/>
            <a:ext cx="3936521" cy="2725947"/>
          </a:xfrm>
          <a:prstGeom prst="rect">
            <a:avLst/>
          </a:prstGeom>
        </p:spPr>
      </p:pic>
      <p:pic>
        <p:nvPicPr>
          <p:cNvPr id="23" name="Imagen 22" descr="Un grupo de personas en medio de un camino&#10;&#10;Descripción generada automáticamente">
            <a:extLst>
              <a:ext uri="{FF2B5EF4-FFF2-40B4-BE49-F238E27FC236}">
                <a16:creationId xmlns:a16="http://schemas.microsoft.com/office/drawing/2014/main" id="{A192D8C4-0B4B-CFD6-4061-D7588C7F2CAB}"/>
              </a:ext>
            </a:extLst>
          </p:cNvPr>
          <p:cNvPicPr>
            <a:picLocks noChangeAspect="1"/>
          </p:cNvPicPr>
          <p:nvPr/>
        </p:nvPicPr>
        <p:blipFill>
          <a:blip r:embed="rId5"/>
          <a:stretch>
            <a:fillRect/>
          </a:stretch>
        </p:blipFill>
        <p:spPr>
          <a:xfrm>
            <a:off x="261668" y="3881888"/>
            <a:ext cx="4448355" cy="2725947"/>
          </a:xfrm>
          <a:prstGeom prst="rect">
            <a:avLst/>
          </a:prstGeom>
        </p:spPr>
      </p:pic>
    </p:spTree>
    <p:extLst>
      <p:ext uri="{BB962C8B-B14F-4D97-AF65-F5344CB8AC3E}">
        <p14:creationId xmlns:p14="http://schemas.microsoft.com/office/powerpoint/2010/main" val="4107322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12581" y="492912"/>
            <a:ext cx="9433676" cy="640080"/>
          </a:xfrm>
        </p:spPr>
        <p:txBody>
          <a:bodyPr rtlCol="0">
            <a:noAutofit/>
          </a:bodyPr>
          <a:lstStyle/>
          <a:p>
            <a:pPr lvl="0" rtl="0"/>
            <a:r>
              <a:rPr lang="es-ES" sz="2400" b="1" i="0" dirty="0">
                <a:solidFill>
                  <a:srgbClr val="0070C0"/>
                </a:solidFill>
                <a:effectLst/>
                <a:highlight>
                  <a:srgbClr val="FFFF00"/>
                </a:highlight>
                <a:latin typeface="Montserrat" panose="00000500000000000000" pitchFamily="2" charset="0"/>
              </a:rPr>
              <a:t>DÍA 4. Opción </a:t>
            </a:r>
            <a:r>
              <a:rPr lang="es-ES" sz="2400" b="1" dirty="0">
                <a:solidFill>
                  <a:srgbClr val="0070C0"/>
                </a:solidFill>
                <a:highlight>
                  <a:srgbClr val="FFFF00"/>
                </a:highlight>
                <a:latin typeface="Montserrat" panose="00000500000000000000" pitchFamily="2" charset="0"/>
              </a:rPr>
              <a:t>B</a:t>
            </a:r>
            <a:r>
              <a:rPr lang="es-ES" sz="2400" b="1" i="0" dirty="0">
                <a:solidFill>
                  <a:srgbClr val="0070C0"/>
                </a:solidFill>
                <a:effectLst/>
                <a:highlight>
                  <a:srgbClr val="FFFF00"/>
                </a:highlight>
                <a:latin typeface="Montserrat" panose="00000500000000000000" pitchFamily="2" charset="0"/>
              </a:rPr>
              <a:t>: Desayuno 7,30 h. JORNADA con la Escuela de Surf en Oyambre. San Vicente de la Barquera.</a:t>
            </a:r>
            <a:endParaRPr lang="es-ES" sz="2400" b="1" dirty="0">
              <a:solidFill>
                <a:srgbClr val="0070C0"/>
              </a:solidFill>
              <a:highlight>
                <a:srgbClr val="FFFF00"/>
              </a:highlight>
              <a:latin typeface="Segoe UI Light" panose="020B0502040204020203" pitchFamily="34" charset="0"/>
              <a:cs typeface="Segoe UI Light" panose="020B0502040204020203" pitchFamily="34" charset="0"/>
            </a:endParaRPr>
          </a:p>
        </p:txBody>
      </p:sp>
      <p:sp>
        <p:nvSpPr>
          <p:cNvPr id="42" name="Marcador de contenido 17"/>
          <p:cNvSpPr txBox="1">
            <a:spLocks/>
          </p:cNvSpPr>
          <p:nvPr/>
        </p:nvSpPr>
        <p:spPr>
          <a:xfrm>
            <a:off x="1066039" y="4571824"/>
            <a:ext cx="2696774" cy="1727376"/>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endParaRPr lang="es-ES"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44" name="Marcador de contenido 17"/>
          <p:cNvSpPr txBox="1">
            <a:spLocks/>
          </p:cNvSpPr>
          <p:nvPr/>
        </p:nvSpPr>
        <p:spPr>
          <a:xfrm>
            <a:off x="8429668" y="4571824"/>
            <a:ext cx="2658635" cy="697760"/>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endParaRPr lang="es-ES"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4" name="CuadroTexto 3">
            <a:extLst>
              <a:ext uri="{FF2B5EF4-FFF2-40B4-BE49-F238E27FC236}">
                <a16:creationId xmlns:a16="http://schemas.microsoft.com/office/drawing/2014/main" id="{AC29C8BC-9FA4-792B-2BE6-E154B9C459CC}"/>
              </a:ext>
            </a:extLst>
          </p:cNvPr>
          <p:cNvSpPr txBox="1"/>
          <p:nvPr/>
        </p:nvSpPr>
        <p:spPr>
          <a:xfrm>
            <a:off x="212210" y="1270685"/>
            <a:ext cx="6792440" cy="2585323"/>
          </a:xfrm>
          <a:prstGeom prst="rect">
            <a:avLst/>
          </a:prstGeom>
          <a:noFill/>
        </p:spPr>
        <p:txBody>
          <a:bodyPr wrap="square">
            <a:spAutoFit/>
          </a:bodyPr>
          <a:lstStyle/>
          <a:p>
            <a:pPr algn="ctr"/>
            <a:r>
              <a:rPr lang="es-ES" b="1" dirty="0">
                <a:solidFill>
                  <a:srgbClr val="0070C0"/>
                </a:solidFill>
                <a:highlight>
                  <a:srgbClr val="FFFF00"/>
                </a:highlight>
                <a:latin typeface="Montserrat" panose="00000500000000000000" pitchFamily="2" charset="0"/>
              </a:rPr>
              <a:t>La </a:t>
            </a:r>
            <a:r>
              <a:rPr lang="es-ES" b="1" i="0" dirty="0">
                <a:solidFill>
                  <a:srgbClr val="0070C0"/>
                </a:solidFill>
                <a:effectLst/>
                <a:highlight>
                  <a:srgbClr val="FFFF00"/>
                </a:highlight>
                <a:latin typeface="Montserrat" panose="00000500000000000000" pitchFamily="2" charset="0"/>
              </a:rPr>
              <a:t>escuela de Surf en San Vicente de la Barquera</a:t>
            </a:r>
            <a:r>
              <a:rPr lang="es-ES" b="1" i="0" dirty="0">
                <a:solidFill>
                  <a:srgbClr val="0070C0"/>
                </a:solidFill>
                <a:effectLst/>
                <a:latin typeface="Montserrat" panose="00000500000000000000" pitchFamily="2" charset="0"/>
              </a:rPr>
              <a:t>, </a:t>
            </a:r>
            <a:r>
              <a:rPr lang="es-ES" b="1" i="0" dirty="0">
                <a:solidFill>
                  <a:srgbClr val="666666"/>
                </a:solidFill>
                <a:effectLst/>
                <a:latin typeface="Montserrat" panose="00000500000000000000" pitchFamily="2" charset="0"/>
              </a:rPr>
              <a:t>(Cantabria) donde disfrutaremos del surf y el vóley playa, para todas las edades y niveles. </a:t>
            </a:r>
            <a:r>
              <a:rPr lang="es-ES" b="1" i="0" dirty="0">
                <a:solidFill>
                  <a:srgbClr val="666666"/>
                </a:solidFill>
                <a:effectLst/>
                <a:highlight>
                  <a:srgbClr val="FFFF00"/>
                </a:highlight>
                <a:latin typeface="Montserrat" panose="00000500000000000000" pitchFamily="2" charset="0"/>
              </a:rPr>
              <a:t>Comida Picnic.</a:t>
            </a:r>
          </a:p>
          <a:p>
            <a:pPr algn="ctr"/>
            <a:r>
              <a:rPr lang="es-ES" b="0" i="0" dirty="0">
                <a:solidFill>
                  <a:srgbClr val="333333"/>
                </a:solidFill>
                <a:effectLst/>
                <a:latin typeface="Montserrat" panose="00000500000000000000" pitchFamily="2" charset="0"/>
              </a:rPr>
              <a:t>¡Aprende a surfear con una escuela de surf líder en España! OYAMBRE SURF.</a:t>
            </a:r>
          </a:p>
          <a:p>
            <a:pPr algn="ctr"/>
            <a:r>
              <a:rPr lang="es-ES" dirty="0">
                <a:solidFill>
                  <a:srgbClr val="333333"/>
                </a:solidFill>
                <a:latin typeface="Montserrat" panose="00000500000000000000" pitchFamily="2" charset="0"/>
              </a:rPr>
              <a:t>TARDE: Turismo por San Vicente de la Barquera. Castillo e iglesia, historia viva del paso del camino de Santiago.</a:t>
            </a:r>
            <a:endParaRPr lang="es-ES" b="0" i="0" dirty="0">
              <a:solidFill>
                <a:srgbClr val="333333"/>
              </a:solidFill>
              <a:effectLst/>
              <a:latin typeface="Montserrat" panose="00000500000000000000" pitchFamily="2" charset="0"/>
            </a:endParaRPr>
          </a:p>
          <a:p>
            <a:pPr algn="ctr"/>
            <a:r>
              <a:rPr lang="es-ES" b="0" i="0" dirty="0">
                <a:solidFill>
                  <a:srgbClr val="333333"/>
                </a:solidFill>
                <a:effectLst/>
                <a:latin typeface="Montserrat" panose="00000500000000000000" pitchFamily="2" charset="0"/>
              </a:rPr>
              <a:t>.</a:t>
            </a:r>
            <a:br>
              <a:rPr lang="es-ES" dirty="0"/>
            </a:br>
            <a:r>
              <a:rPr lang="es-ES" dirty="0"/>
              <a:t>ACTIVIDADES Y VELADA NOCTURNA, CENA Y ALOJAMIENTO</a:t>
            </a:r>
          </a:p>
        </p:txBody>
      </p:sp>
      <p:pic>
        <p:nvPicPr>
          <p:cNvPr id="5" name="Imagen 4" descr="Un grupo de personas en una playa con una tabla de surf&#10;&#10;Descripción generada automáticamente">
            <a:extLst>
              <a:ext uri="{FF2B5EF4-FFF2-40B4-BE49-F238E27FC236}">
                <a16:creationId xmlns:a16="http://schemas.microsoft.com/office/drawing/2014/main" id="{8378C6E5-31A0-499C-9322-B840D3A23688}"/>
              </a:ext>
            </a:extLst>
          </p:cNvPr>
          <p:cNvPicPr>
            <a:picLocks noChangeAspect="1"/>
          </p:cNvPicPr>
          <p:nvPr/>
        </p:nvPicPr>
        <p:blipFill>
          <a:blip r:embed="rId3"/>
          <a:stretch>
            <a:fillRect/>
          </a:stretch>
        </p:blipFill>
        <p:spPr>
          <a:xfrm>
            <a:off x="8170725" y="3856008"/>
            <a:ext cx="3731427" cy="2723015"/>
          </a:xfrm>
          <a:prstGeom prst="rect">
            <a:avLst/>
          </a:prstGeom>
        </p:spPr>
      </p:pic>
      <p:pic>
        <p:nvPicPr>
          <p:cNvPr id="7" name="Imagen 6" descr="Una persona con una tabla de surf en la arena de la playa&#10;&#10;Descripción generada automáticamente">
            <a:extLst>
              <a:ext uri="{FF2B5EF4-FFF2-40B4-BE49-F238E27FC236}">
                <a16:creationId xmlns:a16="http://schemas.microsoft.com/office/drawing/2014/main" id="{EE746700-B49D-2360-8C09-E3A976B9EB69}"/>
              </a:ext>
            </a:extLst>
          </p:cNvPr>
          <p:cNvPicPr>
            <a:picLocks noChangeAspect="1"/>
          </p:cNvPicPr>
          <p:nvPr/>
        </p:nvPicPr>
        <p:blipFill>
          <a:blip r:embed="rId4"/>
          <a:stretch>
            <a:fillRect/>
          </a:stretch>
        </p:blipFill>
        <p:spPr>
          <a:xfrm>
            <a:off x="7004651" y="1270314"/>
            <a:ext cx="4897502" cy="2618817"/>
          </a:xfrm>
          <a:prstGeom prst="rect">
            <a:avLst/>
          </a:prstGeom>
        </p:spPr>
      </p:pic>
      <p:pic>
        <p:nvPicPr>
          <p:cNvPr id="3" name="Imagen 2" descr="Personas surfeando en el mar&#10;&#10;Descripción generada automáticamente">
            <a:extLst>
              <a:ext uri="{FF2B5EF4-FFF2-40B4-BE49-F238E27FC236}">
                <a16:creationId xmlns:a16="http://schemas.microsoft.com/office/drawing/2014/main" id="{EA43EC10-A108-6289-6069-B10F4F0CB62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9847" y="3885768"/>
            <a:ext cx="4333911" cy="2693256"/>
          </a:xfrm>
          <a:prstGeom prst="rect">
            <a:avLst/>
          </a:prstGeom>
          <a:noFill/>
          <a:ln>
            <a:noFill/>
          </a:ln>
        </p:spPr>
      </p:pic>
      <p:pic>
        <p:nvPicPr>
          <p:cNvPr id="8" name="Imagen 7" descr="Un barco en el agua con una montaña al fondo&#10;&#10;Descripción generada automáticamente con confianza media">
            <a:extLst>
              <a:ext uri="{FF2B5EF4-FFF2-40B4-BE49-F238E27FC236}">
                <a16:creationId xmlns:a16="http://schemas.microsoft.com/office/drawing/2014/main" id="{4A5C390D-27ED-D9B5-DD72-0D78E085BD4D}"/>
              </a:ext>
            </a:extLst>
          </p:cNvPr>
          <p:cNvPicPr>
            <a:picLocks noChangeAspect="1"/>
          </p:cNvPicPr>
          <p:nvPr/>
        </p:nvPicPr>
        <p:blipFill>
          <a:blip r:embed="rId6"/>
          <a:stretch>
            <a:fillRect/>
          </a:stretch>
        </p:blipFill>
        <p:spPr>
          <a:xfrm>
            <a:off x="4623758" y="3889132"/>
            <a:ext cx="3546967" cy="2693256"/>
          </a:xfrm>
          <a:prstGeom prst="rect">
            <a:avLst/>
          </a:prstGeom>
        </p:spPr>
      </p:pic>
    </p:spTree>
    <p:extLst>
      <p:ext uri="{BB962C8B-B14F-4D97-AF65-F5344CB8AC3E}">
        <p14:creationId xmlns:p14="http://schemas.microsoft.com/office/powerpoint/2010/main" val="13286760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156339" y="122620"/>
            <a:ext cx="11879321" cy="640080"/>
          </a:xfrm>
        </p:spPr>
        <p:txBody>
          <a:bodyPr rtlCol="0">
            <a:normAutofit fontScale="90000"/>
          </a:bodyPr>
          <a:lstStyle/>
          <a:p>
            <a:pPr rtl="0"/>
            <a:r>
              <a:rPr lang="es-ES" b="1" i="1" dirty="0">
                <a:solidFill>
                  <a:srgbClr val="0070C0"/>
                </a:solidFill>
                <a:highlight>
                  <a:srgbClr val="FFFF00"/>
                </a:highlight>
                <a:latin typeface="Segoe UI Light" panose="020B0502040204020203" pitchFamily="34" charset="0"/>
                <a:cs typeface="Segoe UI Light" panose="020B0502040204020203" pitchFamily="34" charset="0"/>
              </a:rPr>
              <a:t>DÍA 5- Opción A: YACIMIENTOS DE ATAPUERCA. MUSEO DE LA EVOLUCIÓN HUMANA</a:t>
            </a:r>
          </a:p>
        </p:txBody>
      </p:sp>
      <p:sp>
        <p:nvSpPr>
          <p:cNvPr id="16" name="Marcador de contenido 17"/>
          <p:cNvSpPr txBox="1">
            <a:spLocks/>
          </p:cNvSpPr>
          <p:nvPr/>
        </p:nvSpPr>
        <p:spPr>
          <a:xfrm>
            <a:off x="541609" y="1296100"/>
            <a:ext cx="11069546" cy="1236475"/>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endParaRPr lang="es-ES" dirty="0">
              <a:latin typeface="Segoe UI" panose="020B0502040204020203" pitchFamily="34" charset="0"/>
              <a:cs typeface="Segoe UI" panose="020B0502040204020203" pitchFamily="34" charset="0"/>
            </a:endParaRPr>
          </a:p>
        </p:txBody>
      </p:sp>
      <p:sp>
        <p:nvSpPr>
          <p:cNvPr id="42" name="Marcador de contenido 17"/>
          <p:cNvSpPr txBox="1">
            <a:spLocks/>
          </p:cNvSpPr>
          <p:nvPr/>
        </p:nvSpPr>
        <p:spPr>
          <a:xfrm>
            <a:off x="630366" y="5273573"/>
            <a:ext cx="10834140" cy="129839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lnSpc>
                <a:spcPct val="100000"/>
              </a:lnSpc>
              <a:spcAft>
                <a:spcPts val="2000"/>
              </a:spcAft>
              <a:buNone/>
            </a:pPr>
            <a:endParaRPr lang="es-ES"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43" name="Marcador de contenido 17"/>
          <p:cNvSpPr txBox="1">
            <a:spLocks/>
          </p:cNvSpPr>
          <p:nvPr/>
        </p:nvSpPr>
        <p:spPr>
          <a:xfrm>
            <a:off x="630367" y="5273573"/>
            <a:ext cx="10693380" cy="1324053"/>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lnSpc>
                <a:spcPct val="100000"/>
              </a:lnSpc>
              <a:spcAft>
                <a:spcPts val="2000"/>
              </a:spcAft>
              <a:buNone/>
            </a:pPr>
            <a:endParaRPr lang="es-ES" dirty="0">
              <a:solidFill>
                <a:srgbClr val="D24726"/>
              </a:solidFill>
              <a:latin typeface="Segoe UI" panose="020B0502040204020203" pitchFamily="34" charset="0"/>
              <a:cs typeface="Segoe UI" panose="020B0502040204020203" pitchFamily="34" charset="0"/>
            </a:endParaRPr>
          </a:p>
        </p:txBody>
      </p:sp>
      <p:sp>
        <p:nvSpPr>
          <p:cNvPr id="44" name="Marcador de contenido 17"/>
          <p:cNvSpPr txBox="1">
            <a:spLocks/>
          </p:cNvSpPr>
          <p:nvPr/>
        </p:nvSpPr>
        <p:spPr>
          <a:xfrm>
            <a:off x="8429668" y="5273573"/>
            <a:ext cx="3107336" cy="1341886"/>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endParaRPr lang="es-ES" dirty="0">
              <a:solidFill>
                <a:prstClr val="black">
                  <a:lumMod val="75000"/>
                  <a:lumOff val="25000"/>
                </a:prstClr>
              </a:solidFill>
            </a:endParaRPr>
          </a:p>
        </p:txBody>
      </p:sp>
      <p:sp>
        <p:nvSpPr>
          <p:cNvPr id="3" name="CuadroTexto 2">
            <a:extLst>
              <a:ext uri="{FF2B5EF4-FFF2-40B4-BE49-F238E27FC236}">
                <a16:creationId xmlns:a16="http://schemas.microsoft.com/office/drawing/2014/main" id="{B623889E-7D4C-28EC-A766-20FFDC21CC09}"/>
              </a:ext>
            </a:extLst>
          </p:cNvPr>
          <p:cNvSpPr txBox="1"/>
          <p:nvPr/>
        </p:nvSpPr>
        <p:spPr>
          <a:xfrm>
            <a:off x="521206" y="1214781"/>
            <a:ext cx="11040427" cy="977191"/>
          </a:xfrm>
          <a:prstGeom prst="rect">
            <a:avLst/>
          </a:prstGeom>
          <a:noFill/>
        </p:spPr>
        <p:txBody>
          <a:bodyPr wrap="square">
            <a:spAutoFit/>
          </a:bodyPr>
          <a:lstStyle/>
          <a:p>
            <a:pPr fontAlgn="base">
              <a:lnSpc>
                <a:spcPts val="2250"/>
              </a:lnSpc>
              <a:spcBef>
                <a:spcPts val="200"/>
              </a:spcBef>
              <a:spcAft>
                <a:spcPts val="1350"/>
              </a:spcAft>
            </a:pPr>
            <a:r>
              <a:rPr lang="es-ES" sz="1600" b="1" i="1" dirty="0">
                <a:solidFill>
                  <a:srgbClr val="1F3763"/>
                </a:solidFill>
                <a:effectLst/>
                <a:highlight>
                  <a:srgbClr val="D3D3D3"/>
                </a:highlight>
                <a:latin typeface="Calibri Light" panose="020F0302020204030204" pitchFamily="34" charset="0"/>
                <a:ea typeface="DengXian Light" panose="02010600030101010101" pitchFamily="2" charset="-122"/>
                <a:cs typeface="Times New Roman" panose="02020603050405020304" pitchFamily="18" charset="0"/>
              </a:rPr>
              <a:t>DIA 5º Salida de origen</a:t>
            </a:r>
            <a:r>
              <a:rPr lang="es-ES" sz="1600" b="1" i="1" dirty="0">
                <a:solidFill>
                  <a:srgbClr val="1F3763"/>
                </a:solidFill>
                <a:effectLst/>
                <a:latin typeface="Calibri Light" panose="020F0302020204030204" pitchFamily="34" charset="0"/>
                <a:ea typeface="DengXian Light" panose="02010600030101010101" pitchFamily="2" charset="-122"/>
                <a:cs typeface="Times New Roman" panose="02020603050405020304" pitchFamily="18" charset="0"/>
              </a:rPr>
              <a:t>, </a:t>
            </a:r>
            <a:r>
              <a:rPr lang="es-ES" sz="1800" b="1" i="1" dirty="0">
                <a:solidFill>
                  <a:srgbClr val="1F3763"/>
                </a:solidFill>
                <a:effectLst/>
                <a:highlight>
                  <a:srgbClr val="FFFF00"/>
                </a:highlight>
                <a:latin typeface="Calibri Light" panose="020F0302020204030204" pitchFamily="34" charset="0"/>
                <a:ea typeface="DengXian Light" panose="02010600030101010101" pitchFamily="2" charset="-122"/>
                <a:cs typeface="Times New Roman" panose="02020603050405020304" pitchFamily="18" charset="0"/>
              </a:rPr>
              <a:t>con nuestros monitores guías, " JVC SPORTS"</a:t>
            </a:r>
            <a:r>
              <a:rPr lang="es-ES" sz="1800" b="1" i="1" dirty="0">
                <a:solidFill>
                  <a:srgbClr val="1F3763"/>
                </a:solidFill>
                <a:effectLst/>
                <a:latin typeface="Calibri Light" panose="020F0302020204030204" pitchFamily="34" charset="0"/>
                <a:ea typeface="DengXian Light" panose="02010600030101010101" pitchFamily="2" charset="-122"/>
                <a:cs typeface="Times New Roman" panose="02020603050405020304" pitchFamily="18" charset="0"/>
              </a:rPr>
              <a:t>, que nos asistirán durante todo el viaje, en actividades, y cuidando todos los detalles de conexión, coordinando todas las actividades programadas, saliendo a las 7.00 horas desde origen, </a:t>
            </a:r>
            <a:r>
              <a:rPr lang="es-ES" sz="1800" b="1" i="1" dirty="0">
                <a:solidFill>
                  <a:srgbClr val="FF0000"/>
                </a:solidFill>
                <a:effectLst/>
                <a:highlight>
                  <a:srgbClr val="FFFF00"/>
                </a:highlight>
                <a:latin typeface="Calibri Light" panose="020F0302020204030204" pitchFamily="34" charset="0"/>
                <a:ea typeface="DengXian Light" panose="02010600030101010101" pitchFamily="2" charset="-122"/>
                <a:cs typeface="Times New Roman" panose="02020603050405020304" pitchFamily="18" charset="0"/>
              </a:rPr>
              <a:t>Bocadillos caseros</a:t>
            </a:r>
            <a:r>
              <a:rPr lang="es-ES" sz="1800" b="1" i="1" dirty="0">
                <a:solidFill>
                  <a:srgbClr val="FF0000"/>
                </a:solidFill>
                <a:effectLst/>
                <a:latin typeface="Calibri Light" panose="020F0302020204030204" pitchFamily="34" charset="0"/>
                <a:ea typeface="DengXian Light" panose="02010600030101010101" pitchFamily="2" charset="-122"/>
                <a:cs typeface="Times New Roman" panose="02020603050405020304" pitchFamily="18" charset="0"/>
              </a:rPr>
              <a:t> </a:t>
            </a:r>
            <a:r>
              <a:rPr lang="es-ES" sz="1800" b="1" i="1" dirty="0">
                <a:solidFill>
                  <a:srgbClr val="1F3763"/>
                </a:solidFill>
                <a:effectLst/>
                <a:latin typeface="Calibri Light" panose="020F0302020204030204" pitchFamily="34" charset="0"/>
                <a:ea typeface="DengXian Light" panose="02010600030101010101" pitchFamily="2" charset="-122"/>
                <a:cs typeface="Times New Roman" panose="02020603050405020304" pitchFamily="18" charset="0"/>
              </a:rPr>
              <a:t>/ Dirección  </a:t>
            </a:r>
            <a:r>
              <a:rPr lang="es-ES" sz="1400" b="1" i="1" dirty="0">
                <a:solidFill>
                  <a:srgbClr val="272727"/>
                </a:solidFill>
                <a:effectLst/>
                <a:highlight>
                  <a:srgbClr val="00FF00"/>
                </a:highlight>
                <a:latin typeface="Raleway" pitchFamily="2" charset="0"/>
                <a:ea typeface="Times New Roman" panose="02020603050405020304" pitchFamily="18" charset="0"/>
                <a:cs typeface="Times New Roman" panose="02020603050405020304" pitchFamily="18" charset="0"/>
              </a:rPr>
              <a:t>YACIMIENTOS DE ATAPUERCA Y MUSEO DE LA EVOLUCIÓN HUMANA.</a:t>
            </a:r>
            <a:endParaRPr lang="es-ES" sz="1400" b="1" dirty="0">
              <a:solidFill>
                <a:srgbClr val="1F3763"/>
              </a:solidFill>
              <a:effectLst/>
              <a:latin typeface="Calibri Light" panose="020F0302020204030204" pitchFamily="34" charset="0"/>
              <a:ea typeface="DengXian Light" panose="02010600030101010101" pitchFamily="2" charset="-122"/>
              <a:cs typeface="Times New Roman" panose="02020603050405020304" pitchFamily="18" charset="0"/>
            </a:endParaRPr>
          </a:p>
        </p:txBody>
      </p:sp>
      <p:pic>
        <p:nvPicPr>
          <p:cNvPr id="30" name="Imagen 29">
            <a:extLst>
              <a:ext uri="{FF2B5EF4-FFF2-40B4-BE49-F238E27FC236}">
                <a16:creationId xmlns:a16="http://schemas.microsoft.com/office/drawing/2014/main" id="{D45B6398-68AF-430E-DB6C-93E1D42DFE8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7683" y="4325426"/>
            <a:ext cx="3380740" cy="2240636"/>
          </a:xfrm>
          <a:prstGeom prst="rect">
            <a:avLst/>
          </a:prstGeom>
          <a:noFill/>
          <a:ln>
            <a:noFill/>
          </a:ln>
        </p:spPr>
      </p:pic>
      <p:pic>
        <p:nvPicPr>
          <p:cNvPr id="31" name="Imagen 30">
            <a:extLst>
              <a:ext uri="{FF2B5EF4-FFF2-40B4-BE49-F238E27FC236}">
                <a16:creationId xmlns:a16="http://schemas.microsoft.com/office/drawing/2014/main" id="{654FF10D-06EF-FE77-8CB6-8659C709908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37681" y="2200263"/>
            <a:ext cx="3380741" cy="2075766"/>
          </a:xfrm>
          <a:prstGeom prst="rect">
            <a:avLst/>
          </a:prstGeom>
          <a:noFill/>
          <a:ln>
            <a:noFill/>
          </a:ln>
        </p:spPr>
      </p:pic>
      <p:pic>
        <p:nvPicPr>
          <p:cNvPr id="32" name="Imagen 31">
            <a:extLst>
              <a:ext uri="{FF2B5EF4-FFF2-40B4-BE49-F238E27FC236}">
                <a16:creationId xmlns:a16="http://schemas.microsoft.com/office/drawing/2014/main" id="{9A77C188-D11B-C0DD-9C26-E16EC9D9941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17160" y="4325427"/>
            <a:ext cx="3248025" cy="2240636"/>
          </a:xfrm>
          <a:prstGeom prst="rect">
            <a:avLst/>
          </a:prstGeom>
          <a:noFill/>
          <a:ln>
            <a:noFill/>
          </a:ln>
        </p:spPr>
      </p:pic>
      <p:pic>
        <p:nvPicPr>
          <p:cNvPr id="33" name="Imagen 32">
            <a:extLst>
              <a:ext uri="{FF2B5EF4-FFF2-40B4-BE49-F238E27FC236}">
                <a16:creationId xmlns:a16="http://schemas.microsoft.com/office/drawing/2014/main" id="{35BC3EE7-BCF8-F99A-A402-CB4CA906E11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17159" y="2191972"/>
            <a:ext cx="3248025" cy="2089833"/>
          </a:xfrm>
          <a:prstGeom prst="rect">
            <a:avLst/>
          </a:prstGeom>
          <a:noFill/>
          <a:ln>
            <a:noFill/>
          </a:ln>
        </p:spPr>
      </p:pic>
      <p:sp>
        <p:nvSpPr>
          <p:cNvPr id="35" name="CuadroTexto 34">
            <a:extLst>
              <a:ext uri="{FF2B5EF4-FFF2-40B4-BE49-F238E27FC236}">
                <a16:creationId xmlns:a16="http://schemas.microsoft.com/office/drawing/2014/main" id="{61CB4E33-E325-983B-245B-67A42E501656}"/>
              </a:ext>
            </a:extLst>
          </p:cNvPr>
          <p:cNvSpPr txBox="1"/>
          <p:nvPr/>
        </p:nvSpPr>
        <p:spPr>
          <a:xfrm>
            <a:off x="521206" y="2273291"/>
            <a:ext cx="4817984" cy="2246769"/>
          </a:xfrm>
          <a:prstGeom prst="rect">
            <a:avLst/>
          </a:prstGeom>
          <a:noFill/>
        </p:spPr>
        <p:txBody>
          <a:bodyPr wrap="square">
            <a:spAutoFit/>
          </a:bodyPr>
          <a:lstStyle/>
          <a:p>
            <a:pPr algn="l"/>
            <a:r>
              <a:rPr lang="es-ES" sz="2000" b="1" i="1" dirty="0">
                <a:solidFill>
                  <a:srgbClr val="FF0000"/>
                </a:solidFill>
                <a:effectLst/>
                <a:latin typeface="Calibri" panose="020F0502020204030204" pitchFamily="34" charset="0"/>
                <a:ea typeface="Calibri" panose="020F0502020204030204" pitchFamily="34" charset="0"/>
                <a:cs typeface="Arial" panose="020B0604020202020204" pitchFamily="34" charset="0"/>
              </a:rPr>
              <a:t>REALIZAMOS VISITA </a:t>
            </a:r>
            <a:r>
              <a:rPr lang="es-ES" sz="2000" i="1" dirty="0">
                <a:solidFill>
                  <a:srgbClr val="595959"/>
                </a:solidFill>
                <a:effectLst/>
                <a:highlight>
                  <a:srgbClr val="00FF00"/>
                </a:highlight>
                <a:latin typeface="Calibri" panose="020F0502020204030204" pitchFamily="34" charset="0"/>
                <a:ea typeface="Calibri" panose="020F0502020204030204" pitchFamily="34" charset="0"/>
                <a:cs typeface="Arial" panose="020B0604020202020204" pitchFamily="34" charset="0"/>
              </a:rPr>
              <a:t>PROYECTO ATAPUERCA</a:t>
            </a:r>
            <a:endParaRPr lang="es-ES" sz="2000" dirty="0">
              <a:solidFill>
                <a:srgbClr val="595959"/>
              </a:solidFill>
              <a:effectLst/>
              <a:latin typeface="Calibri" panose="020F0502020204030204" pitchFamily="34" charset="0"/>
              <a:ea typeface="Calibri" panose="020F0502020204030204" pitchFamily="34" charset="0"/>
              <a:cs typeface="Arial" panose="020B0604020202020204" pitchFamily="34" charset="0"/>
            </a:endParaRPr>
          </a:p>
          <a:p>
            <a:r>
              <a:rPr lang="es-ES" sz="2000" dirty="0">
                <a:solidFill>
                  <a:srgbClr val="1F497D"/>
                </a:solidFill>
                <a:effectLst/>
                <a:highlight>
                  <a:srgbClr val="FFFFFF"/>
                </a:highlight>
                <a:latin typeface="Calibri" panose="020F0502020204030204" pitchFamily="34" charset="0"/>
                <a:ea typeface="Times New Roman" panose="02020603050405020304" pitchFamily="18" charset="0"/>
              </a:rPr>
              <a:t>10:15 – 11:45 visita guiada yacimientos</a:t>
            </a:r>
            <a:endParaRPr lang="es-ES" sz="2000" dirty="0">
              <a:effectLst/>
              <a:highlight>
                <a:srgbClr val="FFFFFF"/>
              </a:highlight>
              <a:latin typeface="Times New Roman" panose="02020603050405020304" pitchFamily="18" charset="0"/>
              <a:ea typeface="Times New Roman" panose="02020603050405020304" pitchFamily="18" charset="0"/>
            </a:endParaRPr>
          </a:p>
          <a:p>
            <a:r>
              <a:rPr lang="es-ES" sz="2000" dirty="0">
                <a:solidFill>
                  <a:srgbClr val="1F497D"/>
                </a:solidFill>
                <a:effectLst/>
                <a:highlight>
                  <a:srgbClr val="FFFFFF"/>
                </a:highlight>
                <a:latin typeface="Calibri" panose="020F0502020204030204" pitchFamily="34" charset="0"/>
                <a:ea typeface="Times New Roman" panose="02020603050405020304" pitchFamily="18" charset="0"/>
              </a:rPr>
              <a:t>12:45 – 14:15 visita guiada Museo de la Evolución Humana</a:t>
            </a:r>
            <a:endParaRPr lang="es-ES" sz="2000" dirty="0">
              <a:effectLst/>
              <a:highlight>
                <a:srgbClr val="FFFFFF"/>
              </a:highlight>
              <a:latin typeface="Times New Roman" panose="02020603050405020304" pitchFamily="18" charset="0"/>
              <a:ea typeface="Times New Roman" panose="02020603050405020304" pitchFamily="18" charset="0"/>
            </a:endParaRPr>
          </a:p>
          <a:p>
            <a:r>
              <a:rPr lang="es-ES" sz="2000" dirty="0">
                <a:solidFill>
                  <a:srgbClr val="242424"/>
                </a:solidFill>
                <a:effectLst/>
                <a:highlight>
                  <a:srgbClr val="FFFFFF"/>
                </a:highlight>
                <a:latin typeface="Times New Roman" panose="02020603050405020304" pitchFamily="18" charset="0"/>
                <a:ea typeface="Times New Roman" panose="02020603050405020304" pitchFamily="18" charset="0"/>
              </a:rPr>
              <a:t> </a:t>
            </a:r>
            <a:endParaRPr lang="es-ES" sz="2000" dirty="0">
              <a:effectLst/>
              <a:highlight>
                <a:srgbClr val="FFFFFF"/>
              </a:highlight>
              <a:latin typeface="Times New Roman" panose="02020603050405020304" pitchFamily="18" charset="0"/>
              <a:ea typeface="Times New Roman" panose="02020603050405020304" pitchFamily="18" charset="0"/>
            </a:endParaRPr>
          </a:p>
          <a:p>
            <a:r>
              <a:rPr lang="es-ES" sz="20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PROGRAMA BIOLOGÍA HUMANA.</a:t>
            </a:r>
          </a:p>
          <a:p>
            <a:r>
              <a:rPr lang="es-ES" sz="2000" b="1" dirty="0">
                <a:solidFill>
                  <a:srgbClr val="FF0000"/>
                </a:solidFill>
                <a:latin typeface="Calibri" panose="020F0502020204030204" pitchFamily="34" charset="0"/>
                <a:ea typeface="Calibri" panose="020F0502020204030204" pitchFamily="34" charset="0"/>
                <a:cs typeface="Arial" panose="020B0604020202020204" pitchFamily="34" charset="0"/>
              </a:rPr>
              <a:t>Llegada a origen, 21.30 horas</a:t>
            </a:r>
            <a:endParaRPr lang="es-ES" sz="2000" dirty="0"/>
          </a:p>
        </p:txBody>
      </p:sp>
    </p:spTree>
    <p:extLst>
      <p:ext uri="{BB962C8B-B14F-4D97-AF65-F5344CB8AC3E}">
        <p14:creationId xmlns:p14="http://schemas.microsoft.com/office/powerpoint/2010/main" val="17693260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DA220B-830A-76B1-B2DA-F9574B29CDBA}"/>
              </a:ext>
            </a:extLst>
          </p:cNvPr>
          <p:cNvSpPr>
            <a:spLocks noGrp="1"/>
          </p:cNvSpPr>
          <p:nvPr>
            <p:ph type="title"/>
          </p:nvPr>
        </p:nvSpPr>
        <p:spPr>
          <a:xfrm>
            <a:off x="167524" y="818992"/>
            <a:ext cx="11098574" cy="640080"/>
          </a:xfrm>
        </p:spPr>
        <p:txBody>
          <a:bodyPr>
            <a:normAutofit fontScale="90000"/>
          </a:bodyPr>
          <a:lstStyle/>
          <a:p>
            <a:r>
              <a:rPr lang="es-ES" b="1" dirty="0">
                <a:solidFill>
                  <a:srgbClr val="0070C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Día 5.Desayuno 7.00 horas. </a:t>
            </a:r>
            <a:r>
              <a:rPr lang="es-ES" dirty="0">
                <a:solidFill>
                  <a:srgbClr val="0070C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OPCIÓN B- Parque Warner. Madrid, llegada 13.00 h. </a:t>
            </a:r>
            <a:br>
              <a:rPr lang="es-ES" b="1" dirty="0">
                <a:solidFill>
                  <a:srgbClr val="0070C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br>
            <a:endParaRPr lang="es-ES" dirty="0"/>
          </a:p>
        </p:txBody>
      </p:sp>
      <p:pic>
        <p:nvPicPr>
          <p:cNvPr id="5" name="Imagen 4" descr="Imagen que contiene agua, tabla, azul, grande&#10;&#10;Descripción generada automáticamente">
            <a:extLst>
              <a:ext uri="{FF2B5EF4-FFF2-40B4-BE49-F238E27FC236}">
                <a16:creationId xmlns:a16="http://schemas.microsoft.com/office/drawing/2014/main" id="{C0F442AD-92D7-ED4E-5BB0-F17D3CC1776B}"/>
              </a:ext>
            </a:extLst>
          </p:cNvPr>
          <p:cNvPicPr>
            <a:picLocks noChangeAspect="1"/>
          </p:cNvPicPr>
          <p:nvPr/>
        </p:nvPicPr>
        <p:blipFill>
          <a:blip r:embed="rId2"/>
          <a:stretch>
            <a:fillRect/>
          </a:stretch>
        </p:blipFill>
        <p:spPr>
          <a:xfrm>
            <a:off x="632604" y="2117515"/>
            <a:ext cx="5147094" cy="4322621"/>
          </a:xfrm>
          <a:prstGeom prst="rect">
            <a:avLst/>
          </a:prstGeom>
        </p:spPr>
      </p:pic>
      <p:sp>
        <p:nvSpPr>
          <p:cNvPr id="6" name="CuadroTexto 5">
            <a:extLst>
              <a:ext uri="{FF2B5EF4-FFF2-40B4-BE49-F238E27FC236}">
                <a16:creationId xmlns:a16="http://schemas.microsoft.com/office/drawing/2014/main" id="{69855688-44A9-4881-48CE-D5230A3091CA}"/>
              </a:ext>
            </a:extLst>
          </p:cNvPr>
          <p:cNvSpPr txBox="1"/>
          <p:nvPr/>
        </p:nvSpPr>
        <p:spPr>
          <a:xfrm>
            <a:off x="451027" y="1550219"/>
            <a:ext cx="11378241" cy="369332"/>
          </a:xfrm>
          <a:prstGeom prst="rect">
            <a:avLst/>
          </a:prstGeom>
          <a:noFill/>
        </p:spPr>
        <p:txBody>
          <a:bodyPr wrap="square">
            <a:spAutoFit/>
          </a:bodyPr>
          <a:lstStyle/>
          <a:p>
            <a:r>
              <a:rPr lang="es-ES" sz="1800" b="1" i="1" dirty="0">
                <a:solidFill>
                  <a:srgbClr val="727272"/>
                </a:solidFill>
                <a:effectLst/>
                <a:latin typeface="Open Sans" panose="020B0606030504020204" pitchFamily="34" charset="0"/>
                <a:ea typeface="Times New Roman" panose="02020603050405020304" pitchFamily="18" charset="0"/>
              </a:rPr>
              <a:t>Visita al parque WARNER. Suplemento +12 euros.  </a:t>
            </a:r>
            <a:r>
              <a:rPr lang="es-ES" sz="1800" b="1" i="1" dirty="0">
                <a:solidFill>
                  <a:srgbClr val="727272"/>
                </a:solidFill>
                <a:effectLst/>
                <a:highlight>
                  <a:srgbClr val="FFFF00"/>
                </a:highlight>
                <a:latin typeface="Open Sans" panose="020B0606030504020204" pitchFamily="34" charset="0"/>
                <a:ea typeface="Times New Roman" panose="02020603050405020304" pitchFamily="18" charset="0"/>
              </a:rPr>
              <a:t>Regreso a origen. 22,00 horas</a:t>
            </a:r>
            <a:endParaRPr lang="es-ES" dirty="0">
              <a:highlight>
                <a:srgbClr val="FFFF00"/>
              </a:highlight>
            </a:endParaRPr>
          </a:p>
        </p:txBody>
      </p:sp>
      <p:pic>
        <p:nvPicPr>
          <p:cNvPr id="4" name="Imagen 3" descr="Mapa&#10;&#10;Descripción generada automáticamente">
            <a:extLst>
              <a:ext uri="{FF2B5EF4-FFF2-40B4-BE49-F238E27FC236}">
                <a16:creationId xmlns:a16="http://schemas.microsoft.com/office/drawing/2014/main" id="{E31D7FCF-AA43-7970-3B0E-4552E984C2A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6732" y="2117515"/>
            <a:ext cx="5950184" cy="4486275"/>
          </a:xfrm>
          <a:prstGeom prst="rect">
            <a:avLst/>
          </a:prstGeom>
          <a:noFill/>
          <a:ln>
            <a:noFill/>
          </a:ln>
        </p:spPr>
      </p:pic>
    </p:spTree>
    <p:extLst>
      <p:ext uri="{BB962C8B-B14F-4D97-AF65-F5344CB8AC3E}">
        <p14:creationId xmlns:p14="http://schemas.microsoft.com/office/powerpoint/2010/main" val="977309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521207" y="448056"/>
            <a:ext cx="8659007" cy="640080"/>
          </a:xfrm>
        </p:spPr>
        <p:txBody>
          <a:bodyPr rtlCol="0">
            <a:noAutofit/>
          </a:bodyPr>
          <a:lstStyle/>
          <a:p>
            <a:pPr rtl="0"/>
            <a:r>
              <a:rPr lang="es-ES" dirty="0">
                <a:latin typeface="Segoe UI Light" panose="020B0502040204020203" pitchFamily="34" charset="0"/>
                <a:cs typeface="Segoe UI Light" panose="020B0502040204020203" pitchFamily="34" charset="0"/>
              </a:rPr>
              <a:t>REIONSA. HISTORIA Y SU ENTORNO NATURAL.</a:t>
            </a:r>
          </a:p>
        </p:txBody>
      </p:sp>
      <p:sp>
        <p:nvSpPr>
          <p:cNvPr id="38" name="Marcador de contenido 17"/>
          <p:cNvSpPr txBox="1">
            <a:spLocks/>
          </p:cNvSpPr>
          <p:nvPr/>
        </p:nvSpPr>
        <p:spPr>
          <a:xfrm>
            <a:off x="305519" y="1524707"/>
            <a:ext cx="5957257" cy="5058683"/>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gn="l"/>
            <a:r>
              <a:rPr lang="es-ES" b="0" i="0" dirty="0">
                <a:solidFill>
                  <a:srgbClr val="202122"/>
                </a:solidFill>
                <a:effectLst/>
                <a:highlight>
                  <a:srgbClr val="FFFFFF"/>
                </a:highlight>
                <a:latin typeface="Arial" panose="020B0604020202020204" pitchFamily="34" charset="0"/>
              </a:rPr>
              <a:t>En una relación de propiedades de 1404, Reinosa se perfila ya como centro de un mercado incipiente y, años más tarde, se alude a ella como cabeza de la </a:t>
            </a:r>
            <a:r>
              <a:rPr lang="es-ES" b="0" i="0" u="none" strike="noStrike" dirty="0">
                <a:solidFill>
                  <a:srgbClr val="202122"/>
                </a:solidFill>
                <a:effectLst/>
                <a:highlight>
                  <a:srgbClr val="FFFFFF"/>
                </a:highlight>
                <a:latin typeface="Arial" panose="020B0604020202020204" pitchFamily="34" charset="0"/>
                <a:hlinkClick r:id="rId3" tooltip="Merindad de Campoo"/>
              </a:rPr>
              <a:t>Merindad de Campoo</a:t>
            </a:r>
            <a:r>
              <a:rPr lang="es-ES" b="0" i="0" dirty="0">
                <a:solidFill>
                  <a:srgbClr val="202122"/>
                </a:solidFill>
                <a:effectLst/>
                <a:highlight>
                  <a:srgbClr val="FFFFFF"/>
                </a:highlight>
                <a:latin typeface="Arial" panose="020B0604020202020204" pitchFamily="34" charset="0"/>
              </a:rPr>
              <a:t>, convirtiéndose en sede del Ayuntamiento General. Este Ayuntamiento lo componían Reinosa y siete Hermandades: </a:t>
            </a:r>
            <a:r>
              <a:rPr lang="es-ES" b="0" i="0" u="none" strike="noStrike" dirty="0">
                <a:solidFill>
                  <a:srgbClr val="202122"/>
                </a:solidFill>
                <a:effectLst/>
                <a:highlight>
                  <a:srgbClr val="FFFFFF"/>
                </a:highlight>
                <a:latin typeface="Arial" panose="020B0604020202020204" pitchFamily="34" charset="0"/>
                <a:hlinkClick r:id="rId4" tooltip="Cinco Villas (Cantabria)"/>
              </a:rPr>
              <a:t>Cinco Villas</a:t>
            </a:r>
            <a:r>
              <a:rPr lang="es-ES" b="0" i="0" dirty="0">
                <a:solidFill>
                  <a:srgbClr val="202122"/>
                </a:solidFill>
                <a:effectLst/>
                <a:highlight>
                  <a:srgbClr val="FFFFFF"/>
                </a:highlight>
                <a:latin typeface="Arial" panose="020B0604020202020204" pitchFamily="34" charset="0"/>
              </a:rPr>
              <a:t>, </a:t>
            </a:r>
            <a:r>
              <a:rPr lang="es-ES" b="0" i="0" u="none" strike="noStrike" dirty="0">
                <a:solidFill>
                  <a:srgbClr val="202122"/>
                </a:solidFill>
                <a:effectLst/>
                <a:highlight>
                  <a:srgbClr val="FFFFFF"/>
                </a:highlight>
                <a:latin typeface="Arial" panose="020B0604020202020204" pitchFamily="34" charset="0"/>
                <a:hlinkClick r:id="rId5" tooltip="Campoo de Suso"/>
              </a:rPr>
              <a:t>Suso</a:t>
            </a:r>
            <a:r>
              <a:rPr lang="es-ES" b="0" i="0" dirty="0">
                <a:solidFill>
                  <a:srgbClr val="202122"/>
                </a:solidFill>
                <a:effectLst/>
                <a:highlight>
                  <a:srgbClr val="FFFFFF"/>
                </a:highlight>
                <a:latin typeface="Arial" panose="020B0604020202020204" pitchFamily="34" charset="0"/>
              </a:rPr>
              <a:t>, </a:t>
            </a:r>
            <a:r>
              <a:rPr lang="es-ES" b="0" i="0" u="none" strike="noStrike" dirty="0">
                <a:solidFill>
                  <a:srgbClr val="202122"/>
                </a:solidFill>
                <a:effectLst/>
                <a:highlight>
                  <a:srgbClr val="FFFFFF"/>
                </a:highlight>
                <a:latin typeface="Arial" panose="020B0604020202020204" pitchFamily="34" charset="0"/>
                <a:hlinkClick r:id="rId6" tooltip="Hermandad de Campoo de Suso"/>
              </a:rPr>
              <a:t>Yuso</a:t>
            </a:r>
            <a:r>
              <a:rPr lang="es-ES" b="0" i="0" dirty="0">
                <a:solidFill>
                  <a:srgbClr val="202122"/>
                </a:solidFill>
                <a:effectLst/>
                <a:highlight>
                  <a:srgbClr val="FFFFFF"/>
                </a:highlight>
                <a:latin typeface="Arial" panose="020B0604020202020204" pitchFamily="34" charset="0"/>
              </a:rPr>
              <a:t>, </a:t>
            </a:r>
            <a:r>
              <a:rPr lang="es-ES" b="0" i="0" u="sng" dirty="0">
                <a:solidFill>
                  <a:srgbClr val="202122"/>
                </a:solidFill>
                <a:effectLst/>
                <a:highlight>
                  <a:srgbClr val="FFFFFF"/>
                </a:highlight>
                <a:latin typeface="Arial" panose="020B0604020202020204" pitchFamily="34" charset="0"/>
                <a:hlinkClick r:id="rId7"/>
              </a:rPr>
              <a:t>Enmedio</a:t>
            </a:r>
            <a:r>
              <a:rPr lang="es-ES" b="0" i="0" dirty="0">
                <a:solidFill>
                  <a:srgbClr val="202122"/>
                </a:solidFill>
                <a:effectLst/>
                <a:highlight>
                  <a:srgbClr val="FFFFFF"/>
                </a:highlight>
                <a:latin typeface="Arial" panose="020B0604020202020204" pitchFamily="34" charset="0"/>
              </a:rPr>
              <a:t>, </a:t>
            </a:r>
            <a:r>
              <a:rPr lang="es-ES" b="0" i="0" u="none" strike="noStrike" dirty="0">
                <a:solidFill>
                  <a:srgbClr val="202122"/>
                </a:solidFill>
                <a:effectLst/>
                <a:highlight>
                  <a:srgbClr val="FFFFFF"/>
                </a:highlight>
                <a:latin typeface="Arial" panose="020B0604020202020204" pitchFamily="34" charset="0"/>
                <a:hlinkClick r:id="rId8" tooltip="Los Carabeos"/>
              </a:rPr>
              <a:t>Los </a:t>
            </a:r>
            <a:r>
              <a:rPr lang="es-ES" b="0" i="0" u="none" strike="noStrike" dirty="0" err="1">
                <a:solidFill>
                  <a:srgbClr val="202122"/>
                </a:solidFill>
                <a:effectLst/>
                <a:highlight>
                  <a:srgbClr val="FFFFFF"/>
                </a:highlight>
                <a:latin typeface="Arial" panose="020B0604020202020204" pitchFamily="34" charset="0"/>
                <a:hlinkClick r:id="rId8" tooltip="Los Carabeos"/>
              </a:rPr>
              <a:t>Carabeos</a:t>
            </a:r>
            <a:r>
              <a:rPr lang="es-ES" b="0" i="0" dirty="0">
                <a:solidFill>
                  <a:srgbClr val="202122"/>
                </a:solidFill>
                <a:effectLst/>
                <a:highlight>
                  <a:srgbClr val="FFFFFF"/>
                </a:highlight>
                <a:latin typeface="Arial" panose="020B0604020202020204" pitchFamily="34" charset="0"/>
              </a:rPr>
              <a:t>, </a:t>
            </a:r>
            <a:r>
              <a:rPr lang="es-ES" b="0" i="0" u="none" strike="noStrike" dirty="0" err="1">
                <a:solidFill>
                  <a:srgbClr val="202122"/>
                </a:solidFill>
                <a:effectLst/>
                <a:highlight>
                  <a:srgbClr val="FFFFFF"/>
                </a:highlight>
                <a:latin typeface="Arial" panose="020B0604020202020204" pitchFamily="34" charset="0"/>
                <a:hlinkClick r:id="rId9" tooltip="Valdeolea"/>
              </a:rPr>
              <a:t>Valdeolea</a:t>
            </a:r>
            <a:r>
              <a:rPr lang="es-ES" b="0" i="0" dirty="0">
                <a:solidFill>
                  <a:srgbClr val="202122"/>
                </a:solidFill>
                <a:effectLst/>
                <a:highlight>
                  <a:srgbClr val="FFFFFF"/>
                </a:highlight>
                <a:latin typeface="Arial" panose="020B0604020202020204" pitchFamily="34" charset="0"/>
              </a:rPr>
              <a:t> y </a:t>
            </a:r>
            <a:r>
              <a:rPr lang="es-ES" b="0" i="0" u="none" strike="noStrike" dirty="0" err="1">
                <a:solidFill>
                  <a:srgbClr val="202122"/>
                </a:solidFill>
                <a:effectLst/>
                <a:highlight>
                  <a:srgbClr val="FFFFFF"/>
                </a:highlight>
                <a:latin typeface="Arial" panose="020B0604020202020204" pitchFamily="34" charset="0"/>
                <a:hlinkClick r:id="rId10" tooltip="Valdeprado del Río"/>
              </a:rPr>
              <a:t>Valdeprado</a:t>
            </a:r>
            <a:r>
              <a:rPr lang="es-ES" b="0" i="0" dirty="0">
                <a:solidFill>
                  <a:srgbClr val="202122"/>
                </a:solidFill>
                <a:effectLst/>
                <a:highlight>
                  <a:srgbClr val="FFFFFF"/>
                </a:highlight>
                <a:latin typeface="Arial" panose="020B0604020202020204" pitchFamily="34" charset="0"/>
              </a:rPr>
              <a:t>, cada uno representado por un procurador síndico. Todos se reunían una vez al mes con el corregidor para tratar asuntos referentes a la administración de sus territorios.</a:t>
            </a:r>
          </a:p>
          <a:p>
            <a:pPr algn="l"/>
            <a:r>
              <a:rPr lang="es-ES" b="1" i="0" dirty="0">
                <a:solidFill>
                  <a:srgbClr val="202122"/>
                </a:solidFill>
                <a:effectLst/>
                <a:highlight>
                  <a:srgbClr val="FFFFFF"/>
                </a:highlight>
                <a:latin typeface="Arial" panose="020B0604020202020204" pitchFamily="34" charset="0"/>
              </a:rPr>
              <a:t>Fontibre</a:t>
            </a:r>
            <a:r>
              <a:rPr lang="es-ES" b="0" i="0" dirty="0">
                <a:solidFill>
                  <a:srgbClr val="202122"/>
                </a:solidFill>
                <a:effectLst/>
                <a:highlight>
                  <a:srgbClr val="FFFFFF"/>
                </a:highlight>
                <a:latin typeface="Arial" panose="020B0604020202020204" pitchFamily="34" charset="0"/>
              </a:rPr>
              <a:t> es una localidad del </a:t>
            </a:r>
            <a:r>
              <a:rPr lang="es-ES" b="0" i="0" u="none" strike="noStrike" dirty="0">
                <a:solidFill>
                  <a:srgbClr val="202122"/>
                </a:solidFill>
                <a:effectLst/>
                <a:highlight>
                  <a:srgbClr val="FFFFFF"/>
                </a:highlight>
                <a:latin typeface="Arial" panose="020B0604020202020204" pitchFamily="34" charset="0"/>
                <a:hlinkClick r:id="rId11" tooltip="Municipio"/>
              </a:rPr>
              <a:t>municipio</a:t>
            </a:r>
            <a:r>
              <a:rPr lang="es-ES" b="0" i="0" dirty="0">
                <a:solidFill>
                  <a:srgbClr val="202122"/>
                </a:solidFill>
                <a:effectLst/>
                <a:highlight>
                  <a:srgbClr val="FFFFFF"/>
                </a:highlight>
                <a:latin typeface="Arial" panose="020B0604020202020204" pitchFamily="34" charset="0"/>
              </a:rPr>
              <a:t> de </a:t>
            </a:r>
            <a:r>
              <a:rPr lang="es-ES" b="0" i="0" u="none" strike="noStrike" dirty="0">
                <a:solidFill>
                  <a:srgbClr val="202122"/>
                </a:solidFill>
                <a:effectLst/>
                <a:highlight>
                  <a:srgbClr val="FFFFFF"/>
                </a:highlight>
                <a:latin typeface="Arial" panose="020B0604020202020204" pitchFamily="34" charset="0"/>
                <a:hlinkClick r:id="rId6" tooltip="Hermandad de Campoo de Suso"/>
              </a:rPr>
              <a:t>Hermandad de Campoo de Suso</a:t>
            </a:r>
            <a:r>
              <a:rPr lang="es-ES" b="0" i="0" dirty="0">
                <a:solidFill>
                  <a:srgbClr val="202122"/>
                </a:solidFill>
                <a:effectLst/>
                <a:highlight>
                  <a:srgbClr val="FFFFFF"/>
                </a:highlight>
                <a:latin typeface="Arial" panose="020B0604020202020204" pitchFamily="34" charset="0"/>
              </a:rPr>
              <a:t>, a algo más de tres </a:t>
            </a:r>
            <a:r>
              <a:rPr lang="es-ES" b="0" i="0" u="none" strike="noStrike" dirty="0">
                <a:solidFill>
                  <a:srgbClr val="202122"/>
                </a:solidFill>
                <a:effectLst/>
                <a:highlight>
                  <a:srgbClr val="FFFFFF"/>
                </a:highlight>
                <a:latin typeface="Arial" panose="020B0604020202020204" pitchFamily="34" charset="0"/>
                <a:hlinkClick r:id="rId12" tooltip="Kilómetro"/>
              </a:rPr>
              <a:t>kilómetros</a:t>
            </a:r>
            <a:r>
              <a:rPr lang="es-ES" b="0" i="0" dirty="0">
                <a:solidFill>
                  <a:srgbClr val="202122"/>
                </a:solidFill>
                <a:effectLst/>
                <a:highlight>
                  <a:srgbClr val="FFFFFF"/>
                </a:highlight>
                <a:latin typeface="Arial" panose="020B0604020202020204" pitchFamily="34" charset="0"/>
              </a:rPr>
              <a:t> de la capital municipal, </a:t>
            </a:r>
            <a:r>
              <a:rPr lang="es-ES" b="0" i="0" u="none" strike="noStrike" dirty="0">
                <a:solidFill>
                  <a:srgbClr val="202122"/>
                </a:solidFill>
                <a:effectLst/>
                <a:highlight>
                  <a:srgbClr val="FFFFFF"/>
                </a:highlight>
                <a:latin typeface="Arial" panose="020B0604020202020204" pitchFamily="34" charset="0"/>
                <a:hlinkClick r:id="rId13" tooltip="Espinilla (Cantabria)"/>
              </a:rPr>
              <a:t>Espinilla</a:t>
            </a:r>
            <a:r>
              <a:rPr lang="es-ES" b="0" i="0" dirty="0">
                <a:solidFill>
                  <a:srgbClr val="202122"/>
                </a:solidFill>
                <a:effectLst/>
                <a:highlight>
                  <a:srgbClr val="FFFFFF"/>
                </a:highlight>
                <a:latin typeface="Arial" panose="020B0604020202020204" pitchFamily="34" charset="0"/>
              </a:rPr>
              <a:t>, en </a:t>
            </a:r>
            <a:r>
              <a:rPr lang="es-ES" b="0" i="0" u="none" strike="noStrike" dirty="0">
                <a:solidFill>
                  <a:srgbClr val="202122"/>
                </a:solidFill>
                <a:effectLst/>
                <a:highlight>
                  <a:srgbClr val="FFFFFF"/>
                </a:highlight>
                <a:latin typeface="Arial" panose="020B0604020202020204" pitchFamily="34" charset="0"/>
                <a:hlinkClick r:id="rId14" tooltip="Cantabria"/>
              </a:rPr>
              <a:t>Cantabria</a:t>
            </a:r>
            <a:r>
              <a:rPr lang="es-ES" b="0" i="0" dirty="0">
                <a:solidFill>
                  <a:srgbClr val="202122"/>
                </a:solidFill>
                <a:effectLst/>
                <a:highlight>
                  <a:srgbClr val="FFFFFF"/>
                </a:highlight>
                <a:latin typeface="Arial" panose="020B0604020202020204" pitchFamily="34" charset="0"/>
              </a:rPr>
              <a:t> (</a:t>
            </a:r>
            <a:r>
              <a:rPr lang="es-ES" b="0" i="0" u="none" strike="noStrike" dirty="0">
                <a:solidFill>
                  <a:srgbClr val="202122"/>
                </a:solidFill>
                <a:effectLst/>
                <a:highlight>
                  <a:srgbClr val="FFFFFF"/>
                </a:highlight>
                <a:latin typeface="Arial" panose="020B0604020202020204" pitchFamily="34" charset="0"/>
                <a:hlinkClick r:id="rId15" tooltip="España"/>
              </a:rPr>
              <a:t>España</a:t>
            </a:r>
            <a:r>
              <a:rPr lang="es-ES" b="0" i="0" dirty="0">
                <a:solidFill>
                  <a:srgbClr val="202122"/>
                </a:solidFill>
                <a:effectLst/>
                <a:highlight>
                  <a:srgbClr val="FFFFFF"/>
                </a:highlight>
                <a:latin typeface="Arial" panose="020B0604020202020204" pitchFamily="34" charset="0"/>
              </a:rPr>
              <a:t>). En el año 2012 la localidad contaba con 68 habitantes (</a:t>
            </a:r>
            <a:r>
              <a:rPr lang="es-ES" b="0" i="0" u="none" strike="noStrike" dirty="0">
                <a:solidFill>
                  <a:srgbClr val="202122"/>
                </a:solidFill>
                <a:effectLst/>
                <a:highlight>
                  <a:srgbClr val="FFFFFF"/>
                </a:highlight>
                <a:latin typeface="Arial" panose="020B0604020202020204" pitchFamily="34" charset="0"/>
                <a:hlinkClick r:id="rId16" tooltip="Instituto Nacional de Estadística (España)"/>
              </a:rPr>
              <a:t>INE</a:t>
            </a:r>
            <a:r>
              <a:rPr lang="es-ES" b="0" i="0" dirty="0">
                <a:solidFill>
                  <a:srgbClr val="202122"/>
                </a:solidFill>
                <a:effectLst/>
                <a:highlight>
                  <a:srgbClr val="FFFFFF"/>
                </a:highlight>
                <a:latin typeface="Arial" panose="020B0604020202020204" pitchFamily="34" charset="0"/>
              </a:rPr>
              <a:t>). Respecto a la economía, predomina la actividad agropecuaria. Su fiesta más importante es San Fernando, que se celebra el 30 de mayo.</a:t>
            </a:r>
          </a:p>
          <a:p>
            <a:pPr algn="l"/>
            <a:r>
              <a:rPr lang="es-ES" b="0" i="0" dirty="0">
                <a:solidFill>
                  <a:srgbClr val="202122"/>
                </a:solidFill>
                <a:effectLst/>
                <a:highlight>
                  <a:srgbClr val="FFFFFF"/>
                </a:highlight>
                <a:latin typeface="Arial" panose="020B0604020202020204" pitchFamily="34" charset="0"/>
              </a:rPr>
              <a:t>La localidad es conocida por albergar la surgencia de las aguas del río </a:t>
            </a:r>
            <a:r>
              <a:rPr lang="es-ES" b="0" i="0" u="none" strike="noStrike" dirty="0">
                <a:solidFill>
                  <a:srgbClr val="202122"/>
                </a:solidFill>
                <a:effectLst/>
                <a:highlight>
                  <a:srgbClr val="FFFFFF"/>
                </a:highlight>
                <a:latin typeface="Arial" panose="020B0604020202020204" pitchFamily="34" charset="0"/>
                <a:hlinkClick r:id="rId17" tooltip="Ebro"/>
              </a:rPr>
              <a:t>Ebro</a:t>
            </a:r>
            <a:r>
              <a:rPr lang="es-ES" b="0" i="0" dirty="0">
                <a:solidFill>
                  <a:srgbClr val="202122"/>
                </a:solidFill>
                <a:effectLst/>
                <a:highlight>
                  <a:srgbClr val="FFFFFF"/>
                </a:highlight>
                <a:latin typeface="Arial" panose="020B0604020202020204" pitchFamily="34" charset="0"/>
              </a:rPr>
              <a:t> tras su recorrido subterráneo por las calizas del monte </a:t>
            </a:r>
            <a:r>
              <a:rPr lang="es-ES" b="0" i="0" dirty="0" err="1">
                <a:solidFill>
                  <a:srgbClr val="202122"/>
                </a:solidFill>
                <a:effectLst/>
                <a:highlight>
                  <a:srgbClr val="FFFFFF"/>
                </a:highlight>
                <a:latin typeface="Arial" panose="020B0604020202020204" pitchFamily="34" charset="0"/>
              </a:rPr>
              <a:t>Guariza</a:t>
            </a:r>
            <a:r>
              <a:rPr lang="es-ES" b="0" i="0" dirty="0">
                <a:solidFill>
                  <a:srgbClr val="202122"/>
                </a:solidFill>
                <a:effectLst/>
                <a:highlight>
                  <a:srgbClr val="FFFFFF"/>
                </a:highlight>
                <a:latin typeface="Arial" panose="020B0604020202020204" pitchFamily="34" charset="0"/>
              </a:rPr>
              <a:t>, lugar que tradicionalmente se ha considerado como el nacimiento del río Ebro.</a:t>
            </a:r>
          </a:p>
          <a:p>
            <a:pPr algn="l"/>
            <a:r>
              <a:rPr lang="es-ES" b="0" i="0" dirty="0">
                <a:solidFill>
                  <a:srgbClr val="202122"/>
                </a:solidFill>
                <a:effectLst/>
                <a:highlight>
                  <a:srgbClr val="FFFFFF"/>
                </a:highlight>
                <a:latin typeface="Arial" panose="020B0604020202020204" pitchFamily="34" charset="0"/>
              </a:rPr>
              <a:t>La </a:t>
            </a:r>
            <a:r>
              <a:rPr lang="es-ES" b="1" i="0" dirty="0">
                <a:solidFill>
                  <a:srgbClr val="202122"/>
                </a:solidFill>
                <a:effectLst/>
                <a:highlight>
                  <a:srgbClr val="FFFFFF"/>
                </a:highlight>
                <a:latin typeface="Arial" panose="020B0604020202020204" pitchFamily="34" charset="0"/>
              </a:rPr>
              <a:t>Vega de Pas</a:t>
            </a:r>
            <a:r>
              <a:rPr lang="es-ES" b="0" i="0" dirty="0">
                <a:solidFill>
                  <a:srgbClr val="202122"/>
                </a:solidFill>
                <a:effectLst/>
                <a:highlight>
                  <a:srgbClr val="FFFFFF"/>
                </a:highlight>
                <a:latin typeface="Arial" panose="020B0604020202020204" pitchFamily="34" charset="0"/>
              </a:rPr>
              <a:t> (habitualmente denominada </a:t>
            </a:r>
            <a:r>
              <a:rPr lang="es-ES" b="0" i="1" dirty="0">
                <a:solidFill>
                  <a:srgbClr val="202122"/>
                </a:solidFill>
                <a:effectLst/>
                <a:highlight>
                  <a:srgbClr val="FFFFFF"/>
                </a:highlight>
                <a:latin typeface="Arial" panose="020B0604020202020204" pitchFamily="34" charset="0"/>
              </a:rPr>
              <a:t>La Vega</a:t>
            </a:r>
            <a:r>
              <a:rPr lang="es-ES" b="0" i="0" dirty="0">
                <a:solidFill>
                  <a:srgbClr val="202122"/>
                </a:solidFill>
                <a:effectLst/>
                <a:highlight>
                  <a:srgbClr val="FFFFFF"/>
                </a:highlight>
                <a:latin typeface="Arial" panose="020B0604020202020204" pitchFamily="34" charset="0"/>
              </a:rPr>
              <a:t>) es una localidad y un </a:t>
            </a:r>
            <a:r>
              <a:rPr lang="es-ES" b="0" i="0" u="none" strike="noStrike" dirty="0">
                <a:solidFill>
                  <a:srgbClr val="202122"/>
                </a:solidFill>
                <a:effectLst/>
                <a:highlight>
                  <a:srgbClr val="FFFFFF"/>
                </a:highlight>
                <a:latin typeface="Arial" panose="020B0604020202020204" pitchFamily="34" charset="0"/>
                <a:hlinkClick r:id="rId11" tooltip="Municipio"/>
              </a:rPr>
              <a:t>municipio</a:t>
            </a:r>
            <a:r>
              <a:rPr lang="es-ES" b="0" i="0" dirty="0">
                <a:solidFill>
                  <a:srgbClr val="202122"/>
                </a:solidFill>
                <a:effectLst/>
                <a:highlight>
                  <a:srgbClr val="FFFFFF"/>
                </a:highlight>
                <a:latin typeface="Arial" panose="020B0604020202020204" pitchFamily="34" charset="0"/>
              </a:rPr>
              <a:t> de la </a:t>
            </a:r>
            <a:r>
              <a:rPr lang="es-ES" b="0" i="0" u="none" strike="noStrike" dirty="0">
                <a:solidFill>
                  <a:srgbClr val="202122"/>
                </a:solidFill>
                <a:effectLst/>
                <a:highlight>
                  <a:srgbClr val="FFFFFF"/>
                </a:highlight>
                <a:latin typeface="Arial" panose="020B0604020202020204" pitchFamily="34" charset="0"/>
                <a:hlinkClick r:id="rId18" tooltip="Comunidad autónoma"/>
              </a:rPr>
              <a:t>comunidad autónoma</a:t>
            </a:r>
            <a:r>
              <a:rPr lang="es-ES" b="0" i="0" dirty="0">
                <a:solidFill>
                  <a:srgbClr val="202122"/>
                </a:solidFill>
                <a:effectLst/>
                <a:highlight>
                  <a:srgbClr val="FFFFFF"/>
                </a:highlight>
                <a:latin typeface="Arial" panose="020B0604020202020204" pitchFamily="34" charset="0"/>
              </a:rPr>
              <a:t> de </a:t>
            </a:r>
            <a:r>
              <a:rPr lang="es-ES" b="0" i="0" u="none" strike="noStrike" dirty="0">
                <a:solidFill>
                  <a:srgbClr val="202122"/>
                </a:solidFill>
                <a:effectLst/>
                <a:highlight>
                  <a:srgbClr val="FFFFFF"/>
                </a:highlight>
                <a:latin typeface="Arial" panose="020B0604020202020204" pitchFamily="34" charset="0"/>
                <a:hlinkClick r:id="rId14" tooltip="Cantabria"/>
              </a:rPr>
              <a:t>Cantabria</a:t>
            </a:r>
            <a:r>
              <a:rPr lang="es-ES" b="0" i="0" dirty="0">
                <a:solidFill>
                  <a:srgbClr val="202122"/>
                </a:solidFill>
                <a:effectLst/>
                <a:highlight>
                  <a:srgbClr val="FFFFFF"/>
                </a:highlight>
                <a:latin typeface="Arial" panose="020B0604020202020204" pitchFamily="34" charset="0"/>
              </a:rPr>
              <a:t> (</a:t>
            </a:r>
            <a:r>
              <a:rPr lang="es-ES" b="0" i="0" u="none" strike="noStrike" dirty="0">
                <a:solidFill>
                  <a:srgbClr val="202122"/>
                </a:solidFill>
                <a:effectLst/>
                <a:highlight>
                  <a:srgbClr val="FFFFFF"/>
                </a:highlight>
                <a:latin typeface="Arial" panose="020B0604020202020204" pitchFamily="34" charset="0"/>
                <a:hlinkClick r:id="rId15" tooltip="España"/>
              </a:rPr>
              <a:t>España</a:t>
            </a:r>
            <a:r>
              <a:rPr lang="es-ES" b="0" i="0" dirty="0">
                <a:solidFill>
                  <a:srgbClr val="202122"/>
                </a:solidFill>
                <a:effectLst/>
                <a:highlight>
                  <a:srgbClr val="FFFFFF"/>
                </a:highlight>
                <a:latin typeface="Arial" panose="020B0604020202020204" pitchFamily="34" charset="0"/>
              </a:rPr>
              <a:t>). Se encuentra en la </a:t>
            </a:r>
            <a:r>
              <a:rPr lang="es-ES" b="0" i="0" u="sng" dirty="0">
                <a:solidFill>
                  <a:srgbClr val="202122"/>
                </a:solidFill>
                <a:effectLst/>
                <a:highlight>
                  <a:srgbClr val="FFFFFF"/>
                </a:highlight>
                <a:latin typeface="Arial" panose="020B0604020202020204" pitchFamily="34" charset="0"/>
                <a:hlinkClick r:id="rId19"/>
              </a:rPr>
              <a:t>comarca del Pas-Miera</a:t>
            </a:r>
            <a:r>
              <a:rPr lang="es-ES" b="0" i="0" dirty="0">
                <a:solidFill>
                  <a:srgbClr val="202122"/>
                </a:solidFill>
                <a:effectLst/>
                <a:highlight>
                  <a:srgbClr val="FFFFFF"/>
                </a:highlight>
                <a:latin typeface="Arial" panose="020B0604020202020204" pitchFamily="34" charset="0"/>
              </a:rPr>
              <a:t>, en la cabecera del </a:t>
            </a:r>
            <a:r>
              <a:rPr lang="es-ES" b="0" i="0" u="none" strike="noStrike" dirty="0">
                <a:solidFill>
                  <a:srgbClr val="202122"/>
                </a:solidFill>
                <a:effectLst/>
                <a:highlight>
                  <a:srgbClr val="FFFFFF"/>
                </a:highlight>
                <a:latin typeface="Arial" panose="020B0604020202020204" pitchFamily="34" charset="0"/>
                <a:hlinkClick r:id="rId20" tooltip="Río Pas"/>
              </a:rPr>
              <a:t>río Pas</a:t>
            </a:r>
            <a:r>
              <a:rPr lang="es-ES" b="0" i="0" dirty="0">
                <a:solidFill>
                  <a:srgbClr val="202122"/>
                </a:solidFill>
                <a:effectLst/>
                <a:highlight>
                  <a:srgbClr val="FFFFFF"/>
                </a:highlight>
                <a:latin typeface="Arial" panose="020B0604020202020204" pitchFamily="34" charset="0"/>
              </a:rPr>
              <a:t>.</a:t>
            </a:r>
          </a:p>
          <a:p>
            <a:pPr algn="l"/>
            <a:r>
              <a:rPr lang="es-ES" b="0" i="0" dirty="0">
                <a:solidFill>
                  <a:srgbClr val="202122"/>
                </a:solidFill>
                <a:effectLst/>
                <a:highlight>
                  <a:srgbClr val="FFFFFF"/>
                </a:highlight>
                <a:latin typeface="Arial" panose="020B0604020202020204" pitchFamily="34" charset="0"/>
              </a:rPr>
              <a:t>Es una de las llamadas «tres villas pasiegas» junto a </a:t>
            </a:r>
            <a:r>
              <a:rPr lang="es-ES" b="0" i="0" u="none" strike="noStrike" dirty="0">
                <a:solidFill>
                  <a:srgbClr val="202122"/>
                </a:solidFill>
                <a:effectLst/>
                <a:highlight>
                  <a:srgbClr val="FFFFFF"/>
                </a:highlight>
                <a:latin typeface="Arial" panose="020B0604020202020204" pitchFamily="34" charset="0"/>
                <a:hlinkClick r:id="rId21" tooltip="San Pedro del Romeral"/>
              </a:rPr>
              <a:t>San Pedro del Romeral</a:t>
            </a:r>
            <a:r>
              <a:rPr lang="es-ES" b="0" i="0" dirty="0">
                <a:solidFill>
                  <a:srgbClr val="202122"/>
                </a:solidFill>
                <a:effectLst/>
                <a:highlight>
                  <a:srgbClr val="FFFFFF"/>
                </a:highlight>
                <a:latin typeface="Arial" panose="020B0604020202020204" pitchFamily="34" charset="0"/>
              </a:rPr>
              <a:t> y </a:t>
            </a:r>
            <a:r>
              <a:rPr lang="es-ES" b="0" i="0" u="none" strike="noStrike" dirty="0">
                <a:solidFill>
                  <a:srgbClr val="202122"/>
                </a:solidFill>
                <a:effectLst/>
                <a:highlight>
                  <a:srgbClr val="FFFFFF"/>
                </a:highlight>
                <a:latin typeface="Arial" panose="020B0604020202020204" pitchFamily="34" charset="0"/>
                <a:hlinkClick r:id="rId22" tooltip="San Roque de Riomiera"/>
              </a:rPr>
              <a:t>San Roque de </a:t>
            </a:r>
            <a:r>
              <a:rPr lang="es-ES" b="0" i="0" u="none" strike="noStrike" dirty="0" err="1">
                <a:solidFill>
                  <a:srgbClr val="202122"/>
                </a:solidFill>
                <a:effectLst/>
                <a:highlight>
                  <a:srgbClr val="FFFFFF"/>
                </a:highlight>
                <a:latin typeface="Arial" panose="020B0604020202020204" pitchFamily="34" charset="0"/>
                <a:hlinkClick r:id="rId22" tooltip="San Roque de Riomiera"/>
              </a:rPr>
              <a:t>Riomiera</a:t>
            </a:r>
            <a:r>
              <a:rPr lang="es-ES" b="0" i="0" dirty="0">
                <a:solidFill>
                  <a:srgbClr val="202122"/>
                </a:solidFill>
                <a:effectLst/>
                <a:highlight>
                  <a:srgbClr val="FFFFFF"/>
                </a:highlight>
                <a:latin typeface="Arial" panose="020B0604020202020204" pitchFamily="34" charset="0"/>
              </a:rPr>
              <a:t>.</a:t>
            </a:r>
          </a:p>
          <a:p>
            <a:pPr algn="l"/>
            <a:endParaRPr lang="es-ES" b="0" i="0" dirty="0">
              <a:solidFill>
                <a:srgbClr val="202122"/>
              </a:solidFill>
              <a:effectLst/>
              <a:highlight>
                <a:srgbClr val="FFFFFF"/>
              </a:highlight>
              <a:latin typeface="Arial" panose="020B0604020202020204" pitchFamily="34" charset="0"/>
            </a:endParaRPr>
          </a:p>
          <a:p>
            <a:pPr marL="0" lvl="0" indent="0" rtl="0">
              <a:spcAft>
                <a:spcPts val="600"/>
              </a:spcAft>
              <a:buNone/>
              <a:defRPr/>
            </a:pPr>
            <a:endParaRPr lang="es-ES" dirty="0">
              <a:latin typeface="Segoe UI" panose="020B0502040204020203" pitchFamily="34" charset="0"/>
              <a:cs typeface="Segoe UI" panose="020B0502040204020203" pitchFamily="34" charset="0"/>
            </a:endParaRPr>
          </a:p>
        </p:txBody>
      </p:sp>
      <p:pic>
        <p:nvPicPr>
          <p:cNvPr id="3" name="Imagen 2" descr="Mapa&#10;&#10;Descripción generada automáticamente">
            <a:extLst>
              <a:ext uri="{FF2B5EF4-FFF2-40B4-BE49-F238E27FC236}">
                <a16:creationId xmlns:a16="http://schemas.microsoft.com/office/drawing/2014/main" id="{B1FFC95A-2074-82FA-8464-FA8BB48FD82A}"/>
              </a:ext>
            </a:extLst>
          </p:cNvPr>
          <p:cNvPicPr>
            <a:picLocks noChangeAspect="1"/>
          </p:cNvPicPr>
          <p:nvPr/>
        </p:nvPicPr>
        <p:blipFill>
          <a:blip r:embed="rId23"/>
          <a:stretch>
            <a:fillRect/>
          </a:stretch>
        </p:blipFill>
        <p:spPr>
          <a:xfrm>
            <a:off x="8076481" y="1259457"/>
            <a:ext cx="3810000" cy="5324451"/>
          </a:xfrm>
          <a:prstGeom prst="rect">
            <a:avLst/>
          </a:prstGeom>
        </p:spPr>
      </p:pic>
    </p:spTree>
    <p:extLst>
      <p:ext uri="{BB962C8B-B14F-4D97-AF65-F5344CB8AC3E}">
        <p14:creationId xmlns:p14="http://schemas.microsoft.com/office/powerpoint/2010/main" val="34576161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4FFD28-1D0B-68E0-24CA-AB000C4A2A1B}"/>
              </a:ext>
            </a:extLst>
          </p:cNvPr>
          <p:cNvSpPr>
            <a:spLocks noGrp="1"/>
          </p:cNvSpPr>
          <p:nvPr>
            <p:ph type="title"/>
          </p:nvPr>
        </p:nvSpPr>
        <p:spPr/>
        <p:txBody>
          <a:bodyPr/>
          <a:lstStyle/>
          <a:p>
            <a:r>
              <a:rPr lang="es-ES" dirty="0"/>
              <a:t>PARQUE NATURAL DE SAJA Y BESAYA</a:t>
            </a:r>
          </a:p>
        </p:txBody>
      </p:sp>
      <p:sp>
        <p:nvSpPr>
          <p:cNvPr id="5" name="CuadroTexto 4">
            <a:extLst>
              <a:ext uri="{FF2B5EF4-FFF2-40B4-BE49-F238E27FC236}">
                <a16:creationId xmlns:a16="http://schemas.microsoft.com/office/drawing/2014/main" id="{07761CF8-6B83-ABC1-EC93-0805548CFADE}"/>
              </a:ext>
            </a:extLst>
          </p:cNvPr>
          <p:cNvSpPr txBox="1"/>
          <p:nvPr/>
        </p:nvSpPr>
        <p:spPr>
          <a:xfrm>
            <a:off x="521208" y="1380226"/>
            <a:ext cx="9873622" cy="5047536"/>
          </a:xfrm>
          <a:prstGeom prst="rect">
            <a:avLst/>
          </a:prstGeom>
          <a:noFill/>
        </p:spPr>
        <p:txBody>
          <a:bodyPr wrap="square">
            <a:spAutoFit/>
          </a:bodyPr>
          <a:lstStyle/>
          <a:p>
            <a:pPr algn="l"/>
            <a:r>
              <a:rPr lang="es-ES" sz="1400" b="0" i="0" dirty="0">
                <a:solidFill>
                  <a:srgbClr val="202122"/>
                </a:solidFill>
                <a:effectLst/>
                <a:highlight>
                  <a:srgbClr val="FFFFFF"/>
                </a:highlight>
                <a:latin typeface="Arial" panose="020B0604020202020204" pitchFamily="34" charset="0"/>
              </a:rPr>
              <a:t>El </a:t>
            </a:r>
            <a:r>
              <a:rPr lang="es-ES" sz="1400" b="1" i="0" dirty="0">
                <a:solidFill>
                  <a:srgbClr val="202122"/>
                </a:solidFill>
                <a:effectLst/>
                <a:highlight>
                  <a:srgbClr val="FFFFFF"/>
                </a:highlight>
                <a:latin typeface="Arial" panose="020B0604020202020204" pitchFamily="34" charset="0"/>
              </a:rPr>
              <a:t>parque natural de Saja-Besaya</a:t>
            </a:r>
            <a:r>
              <a:rPr lang="es-ES" sz="1400" b="0" i="0" dirty="0">
                <a:solidFill>
                  <a:srgbClr val="202122"/>
                </a:solidFill>
                <a:effectLst/>
                <a:highlight>
                  <a:srgbClr val="FFFFFF"/>
                </a:highlight>
                <a:latin typeface="Arial" panose="020B0604020202020204" pitchFamily="34" charset="0"/>
              </a:rPr>
              <a:t> es un espacio natural protegido español situado en la </a:t>
            </a:r>
            <a:r>
              <a:rPr lang="es-ES" sz="1400" b="0" i="0" u="none" strike="noStrike" dirty="0">
                <a:solidFill>
                  <a:srgbClr val="202122"/>
                </a:solidFill>
                <a:effectLst/>
                <a:highlight>
                  <a:srgbClr val="FFFFFF"/>
                </a:highlight>
                <a:latin typeface="Arial" panose="020B0604020202020204" pitchFamily="34" charset="0"/>
                <a:hlinkClick r:id="rId2" tooltip="Comunidad autónoma"/>
              </a:rPr>
              <a:t>comunidad autónoma</a:t>
            </a:r>
            <a:r>
              <a:rPr lang="es-ES" sz="1400" b="0" i="0" dirty="0">
                <a:solidFill>
                  <a:srgbClr val="202122"/>
                </a:solidFill>
                <a:effectLst/>
                <a:highlight>
                  <a:srgbClr val="FFFFFF"/>
                </a:highlight>
                <a:latin typeface="Arial" panose="020B0604020202020204" pitchFamily="34" charset="0"/>
              </a:rPr>
              <a:t> de </a:t>
            </a:r>
            <a:r>
              <a:rPr lang="es-ES" sz="1400" b="0" i="0" u="none" strike="noStrike" dirty="0">
                <a:solidFill>
                  <a:srgbClr val="202122"/>
                </a:solidFill>
                <a:effectLst/>
                <a:highlight>
                  <a:srgbClr val="FFFFFF"/>
                </a:highlight>
                <a:latin typeface="Arial" panose="020B0604020202020204" pitchFamily="34" charset="0"/>
                <a:hlinkClick r:id="rId3" tooltip="Cantabria"/>
              </a:rPr>
              <a:t>Cantabria</a:t>
            </a:r>
            <a:r>
              <a:rPr lang="es-ES" sz="1400" b="0" i="0" dirty="0">
                <a:solidFill>
                  <a:srgbClr val="202122"/>
                </a:solidFill>
                <a:effectLst/>
                <a:highlight>
                  <a:srgbClr val="FFFFFF"/>
                </a:highlight>
                <a:latin typeface="Arial" panose="020B0604020202020204" pitchFamily="34" charset="0"/>
              </a:rPr>
              <a:t> que fue declarado </a:t>
            </a:r>
            <a:r>
              <a:rPr lang="es-ES" sz="1400" b="0" i="0" u="none" strike="noStrike" dirty="0">
                <a:solidFill>
                  <a:srgbClr val="202122"/>
                </a:solidFill>
                <a:effectLst/>
                <a:highlight>
                  <a:srgbClr val="FFFFFF"/>
                </a:highlight>
                <a:latin typeface="Arial" panose="020B0604020202020204" pitchFamily="34" charset="0"/>
                <a:hlinkClick r:id="rId4" tooltip="Parque natural"/>
              </a:rPr>
              <a:t>parque natural</a:t>
            </a:r>
            <a:r>
              <a:rPr lang="es-ES" sz="1400" b="0" i="0" dirty="0">
                <a:solidFill>
                  <a:srgbClr val="202122"/>
                </a:solidFill>
                <a:effectLst/>
                <a:highlight>
                  <a:srgbClr val="FFFFFF"/>
                </a:highlight>
                <a:latin typeface="Arial" panose="020B0604020202020204" pitchFamily="34" charset="0"/>
              </a:rPr>
              <a:t> en 1988.</a:t>
            </a:r>
            <a:r>
              <a:rPr lang="es-ES" sz="1400" b="0" i="0" u="none" strike="noStrike" baseline="30000" dirty="0">
                <a:solidFill>
                  <a:srgbClr val="202122"/>
                </a:solidFill>
                <a:effectLst/>
                <a:highlight>
                  <a:srgbClr val="FFFFFF"/>
                </a:highlight>
                <a:latin typeface="Arial" panose="020B0604020202020204" pitchFamily="34" charset="0"/>
                <a:hlinkClick r:id="rId5"/>
              </a:rPr>
              <a:t>1</a:t>
            </a:r>
            <a:r>
              <a:rPr lang="es-ES" sz="1400" b="0" i="0" dirty="0">
                <a:solidFill>
                  <a:srgbClr val="202122"/>
                </a:solidFill>
                <a:effectLst/>
                <a:highlight>
                  <a:srgbClr val="FFFFFF"/>
                </a:highlight>
                <a:latin typeface="Arial" panose="020B0604020202020204" pitchFamily="34" charset="0"/>
              </a:rPr>
              <a:t>​ Se encuentra enclavado en un área de montaña comprendida entre las cuencas hidrográficas de los ríos </a:t>
            </a:r>
            <a:r>
              <a:rPr lang="es-ES" sz="1400" b="0" i="0" u="none" strike="noStrike" dirty="0">
                <a:solidFill>
                  <a:srgbClr val="202122"/>
                </a:solidFill>
                <a:effectLst/>
                <a:highlight>
                  <a:srgbClr val="FFFFFF"/>
                </a:highlight>
                <a:latin typeface="Arial" panose="020B0604020202020204" pitchFamily="34" charset="0"/>
                <a:hlinkClick r:id="rId6" tooltip="Río Saja"/>
              </a:rPr>
              <a:t>Saja</a:t>
            </a:r>
            <a:r>
              <a:rPr lang="es-ES" sz="1400" b="0" i="0" dirty="0">
                <a:solidFill>
                  <a:srgbClr val="202122"/>
                </a:solidFill>
                <a:effectLst/>
                <a:highlight>
                  <a:srgbClr val="FFFFFF"/>
                </a:highlight>
                <a:latin typeface="Arial" panose="020B0604020202020204" pitchFamily="34" charset="0"/>
              </a:rPr>
              <a:t> y </a:t>
            </a:r>
            <a:r>
              <a:rPr lang="es-ES" sz="1400" b="0" i="0" u="none" strike="noStrike" dirty="0">
                <a:solidFill>
                  <a:srgbClr val="202122"/>
                </a:solidFill>
                <a:effectLst/>
                <a:highlight>
                  <a:srgbClr val="FFFFFF"/>
                </a:highlight>
                <a:latin typeface="Arial" panose="020B0604020202020204" pitchFamily="34" charset="0"/>
                <a:hlinkClick r:id="rId7" tooltip="Camino de Santiago del Norte: Ruta del Besaya"/>
              </a:rPr>
              <a:t>Besaya</a:t>
            </a:r>
            <a:r>
              <a:rPr lang="es-ES" sz="1400" b="0" i="0" dirty="0">
                <a:solidFill>
                  <a:srgbClr val="202122"/>
                </a:solidFill>
                <a:effectLst/>
                <a:highlight>
                  <a:srgbClr val="FFFFFF"/>
                </a:highlight>
                <a:latin typeface="Arial" panose="020B0604020202020204" pitchFamily="34" charset="0"/>
              </a:rPr>
              <a:t>, extendiéndose desde el monte Río los Vados en el extremo norte, hasta los montes de Fuentes-</a:t>
            </a:r>
            <a:r>
              <a:rPr lang="es-ES" sz="1400" b="0" i="0" dirty="0" err="1">
                <a:solidFill>
                  <a:srgbClr val="202122"/>
                </a:solidFill>
                <a:effectLst/>
                <a:highlight>
                  <a:srgbClr val="FFFFFF"/>
                </a:highlight>
                <a:latin typeface="Arial" panose="020B0604020202020204" pitchFamily="34" charset="0"/>
              </a:rPr>
              <a:t>Palombera</a:t>
            </a:r>
            <a:r>
              <a:rPr lang="es-ES" sz="1400" b="0" i="0" dirty="0">
                <a:solidFill>
                  <a:srgbClr val="202122"/>
                </a:solidFill>
                <a:effectLst/>
                <a:highlight>
                  <a:srgbClr val="FFFFFF"/>
                </a:highlight>
                <a:latin typeface="Arial" panose="020B0604020202020204" pitchFamily="34" charset="0"/>
              </a:rPr>
              <a:t> y sierra del Cordel (</a:t>
            </a:r>
            <a:r>
              <a:rPr lang="es-ES" sz="1400" b="0" i="0" u="none" strike="noStrike" dirty="0">
                <a:solidFill>
                  <a:srgbClr val="202122"/>
                </a:solidFill>
                <a:effectLst/>
                <a:highlight>
                  <a:srgbClr val="FFFFFF"/>
                </a:highlight>
                <a:latin typeface="Arial" panose="020B0604020202020204" pitchFamily="34" charset="0"/>
                <a:hlinkClick r:id="rId8" tooltip="Campoo-Los Valles"/>
              </a:rPr>
              <a:t>Campoo</a:t>
            </a:r>
            <a:r>
              <a:rPr lang="es-ES" sz="1400" b="0" i="0" dirty="0">
                <a:solidFill>
                  <a:srgbClr val="202122"/>
                </a:solidFill>
                <a:effectLst/>
                <a:highlight>
                  <a:srgbClr val="FFFFFF"/>
                </a:highlight>
                <a:latin typeface="Arial" panose="020B0604020202020204" pitchFamily="34" charset="0"/>
              </a:rPr>
              <a:t>) en el límite sur. Con 24.500 </a:t>
            </a:r>
            <a:r>
              <a:rPr lang="es-ES" sz="1400" b="0" i="0" u="none" strike="noStrike" dirty="0">
                <a:solidFill>
                  <a:srgbClr val="202122"/>
                </a:solidFill>
                <a:effectLst/>
                <a:highlight>
                  <a:srgbClr val="FFFFFF"/>
                </a:highlight>
                <a:latin typeface="Arial" panose="020B0604020202020204" pitchFamily="34" charset="0"/>
                <a:hlinkClick r:id="rId9" tooltip="Hectárea"/>
              </a:rPr>
              <a:t>ha</a:t>
            </a:r>
            <a:r>
              <a:rPr lang="es-ES" sz="1400" b="0" i="0" dirty="0">
                <a:solidFill>
                  <a:srgbClr val="202122"/>
                </a:solidFill>
                <a:effectLst/>
                <a:highlight>
                  <a:srgbClr val="FFFFFF"/>
                </a:highlight>
                <a:latin typeface="Arial" panose="020B0604020202020204" pitchFamily="34" charset="0"/>
              </a:rPr>
              <a:t>, es el parque natural de mayor extensión de </a:t>
            </a:r>
            <a:r>
              <a:rPr lang="es-ES" sz="1400" b="0" i="0" u="none" strike="noStrike" dirty="0">
                <a:solidFill>
                  <a:srgbClr val="202122"/>
                </a:solidFill>
                <a:effectLst/>
                <a:highlight>
                  <a:srgbClr val="FFFFFF"/>
                </a:highlight>
                <a:latin typeface="Arial" panose="020B0604020202020204" pitchFamily="34" charset="0"/>
                <a:hlinkClick r:id="rId3" tooltip="Cantabria"/>
              </a:rPr>
              <a:t>Cantabria</a:t>
            </a:r>
            <a:r>
              <a:rPr lang="es-ES" sz="1400" b="0" i="0" dirty="0">
                <a:solidFill>
                  <a:srgbClr val="202122"/>
                </a:solidFill>
                <a:effectLst/>
                <a:highlight>
                  <a:srgbClr val="FFFFFF"/>
                </a:highlight>
                <a:latin typeface="Arial" panose="020B0604020202020204" pitchFamily="34" charset="0"/>
              </a:rPr>
              <a:t>, siendo la mayor parte de él (23.932 </a:t>
            </a:r>
            <a:r>
              <a:rPr lang="es-ES" sz="1400" b="0" i="0" u="none" strike="noStrike" dirty="0">
                <a:solidFill>
                  <a:srgbClr val="202122"/>
                </a:solidFill>
                <a:effectLst/>
                <a:highlight>
                  <a:srgbClr val="FFFFFF"/>
                </a:highlight>
                <a:latin typeface="Arial" panose="020B0604020202020204" pitchFamily="34" charset="0"/>
                <a:hlinkClick r:id="rId9" tooltip="Hectárea"/>
              </a:rPr>
              <a:t>ha</a:t>
            </a:r>
            <a:r>
              <a:rPr lang="es-ES" sz="1400" b="0" i="0" dirty="0">
                <a:solidFill>
                  <a:srgbClr val="202122"/>
                </a:solidFill>
                <a:effectLst/>
                <a:highlight>
                  <a:srgbClr val="FFFFFF"/>
                </a:highlight>
                <a:latin typeface="Arial" panose="020B0604020202020204" pitchFamily="34" charset="0"/>
              </a:rPr>
              <a:t>) montes de utilidad pública. Todo su territorio queda dentro de la ZEC de los valles altos del Nansa, Saja y Alto Campoo, y la parte suroccidental se encuadra en la ZEPA de la sierra del Cordel. Todo el parque está integrado en la </a:t>
            </a:r>
            <a:r>
              <a:rPr lang="es-ES" sz="1400" b="0" i="0" u="none" strike="noStrike" dirty="0">
                <a:solidFill>
                  <a:srgbClr val="202122"/>
                </a:solidFill>
                <a:effectLst/>
                <a:highlight>
                  <a:srgbClr val="FFFFFF"/>
                </a:highlight>
                <a:latin typeface="Arial" panose="020B0604020202020204" pitchFamily="34" charset="0"/>
                <a:hlinkClick r:id="rId10" tooltip="Reserva regional de caza Saja"/>
              </a:rPr>
              <a:t>reserva regional de caza Saja</a:t>
            </a:r>
            <a:r>
              <a:rPr lang="es-ES" sz="1400" b="0" i="0" dirty="0">
                <a:solidFill>
                  <a:srgbClr val="202122"/>
                </a:solidFill>
                <a:effectLst/>
                <a:highlight>
                  <a:srgbClr val="FFFFFF"/>
                </a:highlight>
                <a:latin typeface="Arial" panose="020B0604020202020204" pitchFamily="34" charset="0"/>
              </a:rPr>
              <a:t>.</a:t>
            </a:r>
          </a:p>
          <a:p>
            <a:pPr algn="l"/>
            <a:r>
              <a:rPr lang="es-ES" sz="1400" b="0" i="0" dirty="0">
                <a:solidFill>
                  <a:srgbClr val="202122"/>
                </a:solidFill>
                <a:effectLst/>
                <a:highlight>
                  <a:srgbClr val="FFFFFF"/>
                </a:highlight>
                <a:latin typeface="Arial" panose="020B0604020202020204" pitchFamily="34" charset="0"/>
              </a:rPr>
              <a:t>El parque está compuesto por territorios pertenecientes a los términos municipales de: </a:t>
            </a:r>
            <a:r>
              <a:rPr lang="es-ES" sz="1400" b="0" i="0" u="none" strike="noStrike" dirty="0">
                <a:solidFill>
                  <a:srgbClr val="202122"/>
                </a:solidFill>
                <a:effectLst/>
                <a:highlight>
                  <a:srgbClr val="FFFFFF"/>
                </a:highlight>
                <a:latin typeface="Arial" panose="020B0604020202020204" pitchFamily="34" charset="0"/>
                <a:hlinkClick r:id="rId11" tooltip="Arenas de Iguña"/>
              </a:rPr>
              <a:t>Arenas de Iguña</a:t>
            </a:r>
            <a:r>
              <a:rPr lang="es-ES" sz="1400" b="0" i="0" dirty="0">
                <a:solidFill>
                  <a:srgbClr val="202122"/>
                </a:solidFill>
                <a:effectLst/>
                <a:highlight>
                  <a:srgbClr val="FFFFFF"/>
                </a:highlight>
                <a:latin typeface="Arial" panose="020B0604020202020204" pitchFamily="34" charset="0"/>
              </a:rPr>
              <a:t>, </a:t>
            </a:r>
            <a:r>
              <a:rPr lang="es-ES" sz="1400" b="0" i="0" u="none" strike="noStrike" dirty="0">
                <a:solidFill>
                  <a:srgbClr val="202122"/>
                </a:solidFill>
                <a:effectLst/>
                <a:highlight>
                  <a:srgbClr val="FFFFFF"/>
                </a:highlight>
                <a:latin typeface="Arial" panose="020B0604020202020204" pitchFamily="34" charset="0"/>
                <a:hlinkClick r:id="rId12" tooltip="Cabuérniga (Cantabria)"/>
              </a:rPr>
              <a:t>Cabuérniga</a:t>
            </a:r>
            <a:r>
              <a:rPr lang="es-ES" sz="1400" b="0" i="0" dirty="0">
                <a:solidFill>
                  <a:srgbClr val="202122"/>
                </a:solidFill>
                <a:effectLst/>
                <a:highlight>
                  <a:srgbClr val="FFFFFF"/>
                </a:highlight>
                <a:latin typeface="Arial" panose="020B0604020202020204" pitchFamily="34" charset="0"/>
              </a:rPr>
              <a:t>, </a:t>
            </a:r>
            <a:r>
              <a:rPr lang="es-ES" sz="1400" b="0" i="0" u="none" strike="noStrike" dirty="0">
                <a:solidFill>
                  <a:srgbClr val="202122"/>
                </a:solidFill>
                <a:effectLst/>
                <a:highlight>
                  <a:srgbClr val="FFFFFF"/>
                </a:highlight>
                <a:latin typeface="Arial" panose="020B0604020202020204" pitchFamily="34" charset="0"/>
                <a:hlinkClick r:id="rId13" tooltip="Cieza (Cantabria)"/>
              </a:rPr>
              <a:t>Cieza</a:t>
            </a:r>
            <a:r>
              <a:rPr lang="es-ES" sz="1400" b="0" i="0" dirty="0">
                <a:solidFill>
                  <a:srgbClr val="202122"/>
                </a:solidFill>
                <a:effectLst/>
                <a:highlight>
                  <a:srgbClr val="FFFFFF"/>
                </a:highlight>
                <a:latin typeface="Arial" panose="020B0604020202020204" pitchFamily="34" charset="0"/>
              </a:rPr>
              <a:t>, </a:t>
            </a:r>
            <a:r>
              <a:rPr lang="es-ES" sz="1400" b="0" i="0" u="none" strike="noStrike" dirty="0">
                <a:solidFill>
                  <a:srgbClr val="202122"/>
                </a:solidFill>
                <a:effectLst/>
                <a:highlight>
                  <a:srgbClr val="FFFFFF"/>
                </a:highlight>
                <a:latin typeface="Arial" panose="020B0604020202020204" pitchFamily="34" charset="0"/>
                <a:hlinkClick r:id="rId14" tooltip="Hermandad de Campoo de Suso"/>
              </a:rPr>
              <a:t>Hermandad de Campoo de Suso</a:t>
            </a:r>
            <a:r>
              <a:rPr lang="es-ES" sz="1400" b="0" i="0" dirty="0">
                <a:solidFill>
                  <a:srgbClr val="202122"/>
                </a:solidFill>
                <a:effectLst/>
                <a:highlight>
                  <a:srgbClr val="FFFFFF"/>
                </a:highlight>
                <a:latin typeface="Arial" panose="020B0604020202020204" pitchFamily="34" charset="0"/>
              </a:rPr>
              <a:t>, </a:t>
            </a:r>
            <a:r>
              <a:rPr lang="es-ES" sz="1400" b="0" i="0" u="none" strike="noStrike" dirty="0">
                <a:solidFill>
                  <a:srgbClr val="202122"/>
                </a:solidFill>
                <a:effectLst/>
                <a:highlight>
                  <a:srgbClr val="FFFFFF"/>
                </a:highlight>
                <a:latin typeface="Arial" panose="020B0604020202020204" pitchFamily="34" charset="0"/>
                <a:hlinkClick r:id="rId15" tooltip="Ruente"/>
              </a:rPr>
              <a:t>Ruente</a:t>
            </a:r>
            <a:r>
              <a:rPr lang="es-ES" sz="1400" b="0" i="0" dirty="0">
                <a:solidFill>
                  <a:srgbClr val="202122"/>
                </a:solidFill>
                <a:effectLst/>
                <a:highlight>
                  <a:srgbClr val="FFFFFF"/>
                </a:highlight>
                <a:latin typeface="Arial" panose="020B0604020202020204" pitchFamily="34" charset="0"/>
              </a:rPr>
              <a:t> y </a:t>
            </a:r>
            <a:r>
              <a:rPr lang="es-ES" sz="1400" b="0" i="0" u="none" strike="noStrike" dirty="0">
                <a:solidFill>
                  <a:srgbClr val="202122"/>
                </a:solidFill>
                <a:effectLst/>
                <a:highlight>
                  <a:srgbClr val="FFFFFF"/>
                </a:highlight>
                <a:latin typeface="Arial" panose="020B0604020202020204" pitchFamily="34" charset="0"/>
                <a:hlinkClick r:id="rId16" tooltip="Los Tojos"/>
              </a:rPr>
              <a:t>Los Tojos</a:t>
            </a:r>
            <a:r>
              <a:rPr lang="es-ES" sz="1400" b="0" i="0" dirty="0">
                <a:solidFill>
                  <a:srgbClr val="202122"/>
                </a:solidFill>
                <a:effectLst/>
                <a:highlight>
                  <a:srgbClr val="FFFFFF"/>
                </a:highlight>
                <a:latin typeface="Arial" panose="020B0604020202020204" pitchFamily="34" charset="0"/>
              </a:rPr>
              <a:t>, además de la totalidad de la extensión de la </a:t>
            </a:r>
            <a:r>
              <a:rPr lang="es-ES" sz="1400" b="0" i="0" u="none" strike="noStrike" dirty="0">
                <a:solidFill>
                  <a:srgbClr val="202122"/>
                </a:solidFill>
                <a:effectLst/>
                <a:highlight>
                  <a:srgbClr val="FFFFFF"/>
                </a:highlight>
                <a:latin typeface="Arial" panose="020B0604020202020204" pitchFamily="34" charset="0"/>
                <a:hlinkClick r:id="rId17" tooltip="Mancomunidad de Campoo-Cabuérniga"/>
              </a:rPr>
              <a:t>mancomunidad de Campoo-Cabuérniga</a:t>
            </a:r>
            <a:r>
              <a:rPr lang="es-ES" sz="1400" b="0" i="0" dirty="0">
                <a:solidFill>
                  <a:srgbClr val="202122"/>
                </a:solidFill>
                <a:effectLst/>
                <a:highlight>
                  <a:srgbClr val="FFFFFF"/>
                </a:highlight>
                <a:latin typeface="Arial" panose="020B0604020202020204" pitchFamily="34" charset="0"/>
              </a:rPr>
              <a:t>.</a:t>
            </a:r>
          </a:p>
          <a:p>
            <a:pPr algn="l"/>
            <a:r>
              <a:rPr lang="es-ES" sz="1400" b="0" i="0" dirty="0">
                <a:solidFill>
                  <a:srgbClr val="202122"/>
                </a:solidFill>
                <a:effectLst/>
                <a:highlight>
                  <a:srgbClr val="FFFFFF"/>
                </a:highlight>
                <a:latin typeface="Arial" panose="020B0604020202020204" pitchFamily="34" charset="0"/>
              </a:rPr>
              <a:t>El único núcleo urbano asentado dentro del parque natural es el conjunto histórico de </a:t>
            </a:r>
            <a:r>
              <a:rPr lang="es-ES" sz="1400" b="0" i="0" u="none" strike="noStrike" dirty="0">
                <a:solidFill>
                  <a:srgbClr val="202122"/>
                </a:solidFill>
                <a:effectLst/>
                <a:highlight>
                  <a:srgbClr val="FFFFFF"/>
                </a:highlight>
                <a:latin typeface="Arial" panose="020B0604020202020204" pitchFamily="34" charset="0"/>
                <a:hlinkClick r:id="rId18" tooltip="Bárcena Mayor"/>
              </a:rPr>
              <a:t>Bárcena Mayor</a:t>
            </a:r>
            <a:r>
              <a:rPr lang="es-ES" sz="1400" b="0" i="0" dirty="0">
                <a:solidFill>
                  <a:srgbClr val="202122"/>
                </a:solidFill>
                <a:effectLst/>
                <a:highlight>
                  <a:srgbClr val="FFFFFF"/>
                </a:highlight>
                <a:latin typeface="Arial" panose="020B0604020202020204" pitchFamily="34" charset="0"/>
              </a:rPr>
              <a:t>, perteneciente al término municipal de Los Tojos. Declarado conjunto histórico artístico en 1979 y soberbio ejemplo de la arquitectura montañesa.</a:t>
            </a:r>
          </a:p>
          <a:p>
            <a:pPr algn="l"/>
            <a:r>
              <a:rPr lang="es-ES" sz="1400" b="0" i="0" dirty="0">
                <a:effectLst/>
                <a:highlight>
                  <a:srgbClr val="FFFFFF"/>
                </a:highlight>
                <a:latin typeface="Linux Libertine"/>
              </a:rPr>
              <a:t>Flora y fauna</a:t>
            </a:r>
            <a:r>
              <a:rPr lang="es-ES" sz="1400" b="0" i="0" dirty="0">
                <a:solidFill>
                  <a:srgbClr val="54595D"/>
                </a:solidFill>
                <a:effectLst/>
                <a:highlight>
                  <a:srgbClr val="FFFFFF"/>
                </a:highlight>
                <a:latin typeface="Arial" panose="020B0604020202020204" pitchFamily="34" charset="0"/>
              </a:rPr>
              <a:t>[</a:t>
            </a:r>
            <a:r>
              <a:rPr lang="es-ES" sz="1400" b="0" i="0" u="none" strike="noStrike" dirty="0">
                <a:effectLst/>
                <a:highlight>
                  <a:srgbClr val="FFFFFF"/>
                </a:highlight>
                <a:latin typeface="Arial" panose="020B0604020202020204" pitchFamily="34" charset="0"/>
                <a:hlinkClick r:id="rId19" tooltip="Editar sección: Flora y fauna"/>
              </a:rPr>
              <a:t>editar</a:t>
            </a:r>
            <a:r>
              <a:rPr lang="es-ES" sz="1400" b="0" i="0" dirty="0">
                <a:solidFill>
                  <a:srgbClr val="54595D"/>
                </a:solidFill>
                <a:effectLst/>
                <a:highlight>
                  <a:srgbClr val="FFFFFF"/>
                </a:highlight>
                <a:latin typeface="Arial" panose="020B0604020202020204" pitchFamily="34" charset="0"/>
              </a:rPr>
              <a:t>]</a:t>
            </a:r>
            <a:endParaRPr lang="es-ES" sz="1400" b="0" i="0" dirty="0">
              <a:effectLst/>
              <a:highlight>
                <a:srgbClr val="FFFFFF"/>
              </a:highlight>
              <a:latin typeface="Linux Libertine"/>
            </a:endParaRPr>
          </a:p>
          <a:p>
            <a:pPr algn="l"/>
            <a:r>
              <a:rPr lang="es-ES" sz="1400" b="0" i="0" dirty="0">
                <a:solidFill>
                  <a:srgbClr val="202122"/>
                </a:solidFill>
                <a:effectLst/>
                <a:highlight>
                  <a:srgbClr val="FFFFFF"/>
                </a:highlight>
                <a:latin typeface="Arial" panose="020B0604020202020204" pitchFamily="34" charset="0"/>
              </a:rPr>
              <a:t>El área protegida tiene una gran riqueza de fauna y flora cantábrica con una amplia representación de especies. De sus frondosos bosques destacan especialmente los </a:t>
            </a:r>
            <a:r>
              <a:rPr lang="es-ES" sz="1400" b="0" i="0" u="none" strike="noStrike" dirty="0">
                <a:solidFill>
                  <a:srgbClr val="202122"/>
                </a:solidFill>
                <a:effectLst/>
                <a:highlight>
                  <a:srgbClr val="FFFFFF"/>
                </a:highlight>
                <a:latin typeface="Arial" panose="020B0604020202020204" pitchFamily="34" charset="0"/>
                <a:hlinkClick r:id="rId20" tooltip="Roble"/>
              </a:rPr>
              <a:t>robledales</a:t>
            </a:r>
            <a:r>
              <a:rPr lang="es-ES" sz="1400" b="0" i="0" dirty="0">
                <a:solidFill>
                  <a:srgbClr val="202122"/>
                </a:solidFill>
                <a:effectLst/>
                <a:highlight>
                  <a:srgbClr val="FFFFFF"/>
                </a:highlight>
                <a:latin typeface="Arial" panose="020B0604020202020204" pitchFamily="34" charset="0"/>
              </a:rPr>
              <a:t> en las zonas bajas y septentrionales y los </a:t>
            </a:r>
            <a:r>
              <a:rPr lang="es-ES" sz="1400" b="0" i="0" u="none" strike="noStrike" dirty="0">
                <a:solidFill>
                  <a:srgbClr val="202122"/>
                </a:solidFill>
                <a:effectLst/>
                <a:highlight>
                  <a:srgbClr val="FFFFFF"/>
                </a:highlight>
                <a:latin typeface="Arial" panose="020B0604020202020204" pitchFamily="34" charset="0"/>
                <a:hlinkClick r:id="rId21" tooltip="Fagus"/>
              </a:rPr>
              <a:t>hayedos</a:t>
            </a:r>
            <a:r>
              <a:rPr lang="es-ES" sz="1400" b="0" i="0" dirty="0">
                <a:solidFill>
                  <a:srgbClr val="202122"/>
                </a:solidFill>
                <a:effectLst/>
                <a:highlight>
                  <a:srgbClr val="FFFFFF"/>
                </a:highlight>
                <a:latin typeface="Arial" panose="020B0604020202020204" pitchFamily="34" charset="0"/>
              </a:rPr>
              <a:t> en las zonas altas (Saja y Bárcena Mayor). También destacan otros conjuntos como los </a:t>
            </a:r>
            <a:r>
              <a:rPr lang="es-ES" sz="1400" b="0" i="0" u="none" strike="noStrike" dirty="0">
                <a:solidFill>
                  <a:srgbClr val="202122"/>
                </a:solidFill>
                <a:effectLst/>
                <a:highlight>
                  <a:srgbClr val="FFFFFF"/>
                </a:highlight>
                <a:latin typeface="Arial" panose="020B0604020202020204" pitchFamily="34" charset="0"/>
                <a:hlinkClick r:id="rId22" tooltip="Castanea sativa"/>
              </a:rPr>
              <a:t>castaños</a:t>
            </a:r>
            <a:r>
              <a:rPr lang="es-ES" sz="1400" b="0" i="0" dirty="0">
                <a:solidFill>
                  <a:srgbClr val="202122"/>
                </a:solidFill>
                <a:effectLst/>
                <a:highlight>
                  <a:srgbClr val="FFFFFF"/>
                </a:highlight>
                <a:latin typeface="Arial" panose="020B0604020202020204" pitchFamily="34" charset="0"/>
              </a:rPr>
              <a:t>, o </a:t>
            </a:r>
            <a:r>
              <a:rPr lang="es-ES" sz="1400" b="0" i="0" u="none" strike="noStrike" dirty="0">
                <a:solidFill>
                  <a:srgbClr val="202122"/>
                </a:solidFill>
                <a:effectLst/>
                <a:highlight>
                  <a:srgbClr val="FFFFFF"/>
                </a:highlight>
                <a:latin typeface="Arial" panose="020B0604020202020204" pitchFamily="34" charset="0"/>
                <a:hlinkClick r:id="rId23" tooltip="Ilex aquifolium"/>
              </a:rPr>
              <a:t>acebales</a:t>
            </a:r>
            <a:r>
              <a:rPr lang="es-ES" sz="1400" b="0" i="0" dirty="0">
                <a:solidFill>
                  <a:srgbClr val="202122"/>
                </a:solidFill>
                <a:effectLst/>
                <a:highlight>
                  <a:srgbClr val="FFFFFF"/>
                </a:highlight>
                <a:latin typeface="Arial" panose="020B0604020202020204" pitchFamily="34" charset="0"/>
              </a:rPr>
              <a:t>, </a:t>
            </a:r>
            <a:r>
              <a:rPr lang="es-ES" sz="1400" b="0" i="0" u="none" strike="noStrike" dirty="0">
                <a:solidFill>
                  <a:srgbClr val="202122"/>
                </a:solidFill>
                <a:effectLst/>
                <a:highlight>
                  <a:srgbClr val="FFFFFF"/>
                </a:highlight>
                <a:latin typeface="Arial" panose="020B0604020202020204" pitchFamily="34" charset="0"/>
                <a:hlinkClick r:id="rId24" tooltip="Abedulares de la Península Ibérica"/>
              </a:rPr>
              <a:t>abedulares</a:t>
            </a:r>
            <a:r>
              <a:rPr lang="es-ES" sz="1400" b="0" i="0" dirty="0">
                <a:solidFill>
                  <a:srgbClr val="202122"/>
                </a:solidFill>
                <a:effectLst/>
                <a:highlight>
                  <a:srgbClr val="FFFFFF"/>
                </a:highlight>
                <a:latin typeface="Arial" panose="020B0604020202020204" pitchFamily="34" charset="0"/>
              </a:rPr>
              <a:t> y </a:t>
            </a:r>
            <a:r>
              <a:rPr lang="es-ES" sz="1400" b="0" i="0" u="none" strike="noStrike" dirty="0">
                <a:solidFill>
                  <a:srgbClr val="202122"/>
                </a:solidFill>
                <a:effectLst/>
                <a:highlight>
                  <a:srgbClr val="FFFFFF"/>
                </a:highlight>
                <a:latin typeface="Arial" panose="020B0604020202020204" pitchFamily="34" charset="0"/>
                <a:hlinkClick r:id="rId25" tooltip="Sorbus"/>
              </a:rPr>
              <a:t>serbales</a:t>
            </a:r>
            <a:r>
              <a:rPr lang="es-ES" sz="1400" b="0" i="0" dirty="0">
                <a:solidFill>
                  <a:srgbClr val="202122"/>
                </a:solidFill>
                <a:effectLst/>
                <a:highlight>
                  <a:srgbClr val="FFFFFF"/>
                </a:highlight>
                <a:latin typeface="Arial" panose="020B0604020202020204" pitchFamily="34" charset="0"/>
              </a:rPr>
              <a:t> del piso montano. Las praderías y la flora de montaña se distribuyen cerca de las cumbres del parque.</a:t>
            </a:r>
          </a:p>
          <a:p>
            <a:pPr algn="l"/>
            <a:r>
              <a:rPr lang="es-ES" sz="1400" b="0" i="0" dirty="0">
                <a:solidFill>
                  <a:srgbClr val="202122"/>
                </a:solidFill>
                <a:effectLst/>
                <a:highlight>
                  <a:srgbClr val="FFFFFF"/>
                </a:highlight>
                <a:latin typeface="Arial" panose="020B0604020202020204" pitchFamily="34" charset="0"/>
              </a:rPr>
              <a:t>Entre las numerosas especies de fauna, destacan el </a:t>
            </a:r>
            <a:r>
              <a:rPr lang="es-ES" sz="1400" b="0" i="0" u="none" strike="noStrike" dirty="0">
                <a:solidFill>
                  <a:srgbClr val="202122"/>
                </a:solidFill>
                <a:effectLst/>
                <a:highlight>
                  <a:srgbClr val="FFFFFF"/>
                </a:highlight>
                <a:latin typeface="Arial" panose="020B0604020202020204" pitchFamily="34" charset="0"/>
                <a:hlinkClick r:id="rId26" tooltip="Ciervo"/>
              </a:rPr>
              <a:t>ciervo</a:t>
            </a:r>
            <a:r>
              <a:rPr lang="es-ES" sz="1400" b="0" i="0" dirty="0">
                <a:solidFill>
                  <a:srgbClr val="202122"/>
                </a:solidFill>
                <a:effectLst/>
                <a:highlight>
                  <a:srgbClr val="FFFFFF"/>
                </a:highlight>
                <a:latin typeface="Arial" panose="020B0604020202020204" pitchFamily="34" charset="0"/>
              </a:rPr>
              <a:t>, el </a:t>
            </a:r>
            <a:r>
              <a:rPr lang="es-ES" sz="1400" b="0" i="0" u="none" strike="noStrike" dirty="0">
                <a:solidFill>
                  <a:srgbClr val="202122"/>
                </a:solidFill>
                <a:effectLst/>
                <a:highlight>
                  <a:srgbClr val="FFFFFF"/>
                </a:highlight>
                <a:latin typeface="Arial" panose="020B0604020202020204" pitchFamily="34" charset="0"/>
                <a:hlinkClick r:id="rId27" tooltip="Jabalí"/>
              </a:rPr>
              <a:t>jabalí</a:t>
            </a:r>
            <a:r>
              <a:rPr lang="es-ES" sz="1400" b="0" i="0" dirty="0">
                <a:solidFill>
                  <a:srgbClr val="202122"/>
                </a:solidFill>
                <a:effectLst/>
                <a:highlight>
                  <a:srgbClr val="FFFFFF"/>
                </a:highlight>
                <a:latin typeface="Arial" panose="020B0604020202020204" pitchFamily="34" charset="0"/>
              </a:rPr>
              <a:t> ,el </a:t>
            </a:r>
            <a:r>
              <a:rPr lang="es-ES" sz="1400" b="0" i="0" u="none" strike="noStrike" dirty="0">
                <a:solidFill>
                  <a:srgbClr val="202122"/>
                </a:solidFill>
                <a:effectLst/>
                <a:highlight>
                  <a:srgbClr val="FFFFFF"/>
                </a:highlight>
                <a:latin typeface="Arial" panose="020B0604020202020204" pitchFamily="34" charset="0"/>
                <a:hlinkClick r:id="rId28" tooltip="Corzo"/>
              </a:rPr>
              <a:t>corzo</a:t>
            </a:r>
            <a:r>
              <a:rPr lang="es-ES" sz="1400" b="0" i="0" dirty="0">
                <a:solidFill>
                  <a:srgbClr val="202122"/>
                </a:solidFill>
                <a:effectLst/>
                <a:highlight>
                  <a:srgbClr val="FFFFFF"/>
                </a:highlight>
                <a:latin typeface="Arial" panose="020B0604020202020204" pitchFamily="34" charset="0"/>
              </a:rPr>
              <a:t>, el </a:t>
            </a:r>
            <a:r>
              <a:rPr lang="es-ES" sz="1400" b="0" i="0" u="none" strike="noStrike" dirty="0">
                <a:solidFill>
                  <a:srgbClr val="202122"/>
                </a:solidFill>
                <a:effectLst/>
                <a:highlight>
                  <a:srgbClr val="FFFFFF"/>
                </a:highlight>
                <a:latin typeface="Arial" panose="020B0604020202020204" pitchFamily="34" charset="0"/>
                <a:hlinkClick r:id="rId29" tooltip="Lobo"/>
              </a:rPr>
              <a:t>lobo</a:t>
            </a:r>
            <a:r>
              <a:rPr lang="es-ES" sz="1400" b="0" i="0" dirty="0">
                <a:solidFill>
                  <a:srgbClr val="202122"/>
                </a:solidFill>
                <a:effectLst/>
                <a:highlight>
                  <a:srgbClr val="FFFFFF"/>
                </a:highlight>
                <a:latin typeface="Arial" panose="020B0604020202020204" pitchFamily="34" charset="0"/>
              </a:rPr>
              <a:t>, la </a:t>
            </a:r>
            <a:r>
              <a:rPr lang="es-ES" sz="1400" b="0" i="0" u="none" strike="noStrike" dirty="0">
                <a:solidFill>
                  <a:srgbClr val="202122"/>
                </a:solidFill>
                <a:effectLst/>
                <a:highlight>
                  <a:srgbClr val="FFFFFF"/>
                </a:highlight>
                <a:latin typeface="Arial" panose="020B0604020202020204" pitchFamily="34" charset="0"/>
                <a:hlinkClick r:id="rId30" tooltip="Nutria"/>
              </a:rPr>
              <a:t>nutria</a:t>
            </a:r>
            <a:r>
              <a:rPr lang="es-ES" sz="1400" b="0" i="0" dirty="0">
                <a:solidFill>
                  <a:srgbClr val="202122"/>
                </a:solidFill>
                <a:effectLst/>
                <a:highlight>
                  <a:srgbClr val="FFFFFF"/>
                </a:highlight>
                <a:latin typeface="Arial" panose="020B0604020202020204" pitchFamily="34" charset="0"/>
              </a:rPr>
              <a:t>, la </a:t>
            </a:r>
            <a:r>
              <a:rPr lang="es-ES" sz="1400" b="0" i="0" u="none" strike="noStrike" dirty="0">
                <a:solidFill>
                  <a:srgbClr val="202122"/>
                </a:solidFill>
                <a:effectLst/>
                <a:highlight>
                  <a:srgbClr val="FFFFFF"/>
                </a:highlight>
                <a:latin typeface="Arial" panose="020B0604020202020204" pitchFamily="34" charset="0"/>
                <a:hlinkClick r:id="rId31" tooltip="Lepus castroviejoi"/>
              </a:rPr>
              <a:t>liebre de piornal</a:t>
            </a:r>
            <a:r>
              <a:rPr lang="es-ES" sz="1400" b="0" i="0" dirty="0">
                <a:solidFill>
                  <a:srgbClr val="202122"/>
                </a:solidFill>
                <a:effectLst/>
                <a:highlight>
                  <a:srgbClr val="FFFFFF"/>
                </a:highlight>
                <a:latin typeface="Arial" panose="020B0604020202020204" pitchFamily="34" charset="0"/>
              </a:rPr>
              <a:t>, la perdiz pardilla, el </a:t>
            </a:r>
            <a:r>
              <a:rPr lang="es-ES" sz="1400" b="0" i="0" u="none" strike="noStrike" dirty="0">
                <a:solidFill>
                  <a:srgbClr val="202122"/>
                </a:solidFill>
                <a:effectLst/>
                <a:highlight>
                  <a:srgbClr val="FFFFFF"/>
                </a:highlight>
                <a:latin typeface="Arial" panose="020B0604020202020204" pitchFamily="34" charset="0"/>
                <a:hlinkClick r:id="rId32" tooltip="Dryocopus martius"/>
              </a:rPr>
              <a:t>pito negro</a:t>
            </a:r>
            <a:r>
              <a:rPr lang="es-ES" sz="1400" b="0" i="0" dirty="0">
                <a:solidFill>
                  <a:srgbClr val="202122"/>
                </a:solidFill>
                <a:effectLst/>
                <a:highlight>
                  <a:srgbClr val="FFFFFF"/>
                </a:highlight>
                <a:latin typeface="Arial" panose="020B0604020202020204" pitchFamily="34" charset="0"/>
              </a:rPr>
              <a:t>, el </a:t>
            </a:r>
            <a:r>
              <a:rPr lang="es-ES" sz="1400" b="0" i="0" u="none" strike="noStrike" dirty="0">
                <a:solidFill>
                  <a:srgbClr val="202122"/>
                </a:solidFill>
                <a:effectLst/>
                <a:highlight>
                  <a:srgbClr val="FFFFFF"/>
                </a:highlight>
                <a:latin typeface="Arial" panose="020B0604020202020204" pitchFamily="34" charset="0"/>
                <a:hlinkClick r:id="rId33" tooltip="Águila real"/>
              </a:rPr>
              <a:t>águila real</a:t>
            </a:r>
            <a:r>
              <a:rPr lang="es-ES" sz="1400" b="0" i="0" dirty="0">
                <a:solidFill>
                  <a:srgbClr val="202122"/>
                </a:solidFill>
                <a:effectLst/>
                <a:highlight>
                  <a:srgbClr val="FFFFFF"/>
                </a:highlight>
                <a:latin typeface="Arial" panose="020B0604020202020204" pitchFamily="34" charset="0"/>
              </a:rPr>
              <a:t>. El </a:t>
            </a:r>
            <a:r>
              <a:rPr lang="es-ES" sz="1400" b="0" i="0" u="none" strike="noStrike" dirty="0">
                <a:solidFill>
                  <a:srgbClr val="202122"/>
                </a:solidFill>
                <a:effectLst/>
                <a:highlight>
                  <a:srgbClr val="FFFFFF"/>
                </a:highlight>
                <a:latin typeface="Arial" panose="020B0604020202020204" pitchFamily="34" charset="0"/>
                <a:hlinkClick r:id="rId26" tooltip="Ciervo"/>
              </a:rPr>
              <a:t>ciervo</a:t>
            </a:r>
            <a:r>
              <a:rPr lang="es-ES" sz="1400" b="0" i="0" dirty="0">
                <a:solidFill>
                  <a:srgbClr val="202122"/>
                </a:solidFill>
                <a:effectLst/>
                <a:highlight>
                  <a:srgbClr val="FFFFFF"/>
                </a:highlight>
                <a:latin typeface="Arial" panose="020B0604020202020204" pitchFamily="34" charset="0"/>
              </a:rPr>
              <a:t>, que fue reintroducido en 1949 tras su desaparición, se encuentra en la actualidad en todo el territorio. La zona montañosa del suroeste del parque es zona de </a:t>
            </a:r>
            <a:r>
              <a:rPr lang="es-ES" sz="1400" b="0" i="0" u="none" strike="noStrike" dirty="0">
                <a:solidFill>
                  <a:srgbClr val="202122"/>
                </a:solidFill>
                <a:effectLst/>
                <a:highlight>
                  <a:srgbClr val="FFFFFF"/>
                </a:highlight>
                <a:latin typeface="Arial" panose="020B0604020202020204" pitchFamily="34" charset="0"/>
                <a:hlinkClick r:id="rId34" tooltip="Oso pardo"/>
              </a:rPr>
              <a:t>oso pardo</a:t>
            </a:r>
            <a:r>
              <a:rPr lang="es-ES" sz="1400" b="0" i="0" dirty="0">
                <a:solidFill>
                  <a:srgbClr val="202122"/>
                </a:solidFill>
                <a:effectLst/>
                <a:highlight>
                  <a:srgbClr val="FFFFFF"/>
                </a:highlight>
                <a:latin typeface="Arial" panose="020B0604020202020204" pitchFamily="34" charset="0"/>
              </a:rPr>
              <a:t> cantábrico. Dentro del elenco de especies del espacio protegido se incluyen muchas de ellas en el catálogo de </a:t>
            </a:r>
            <a:r>
              <a:rPr lang="es-ES" sz="1400" b="0" i="0" u="none" strike="noStrike" dirty="0">
                <a:solidFill>
                  <a:srgbClr val="202122"/>
                </a:solidFill>
                <a:effectLst/>
                <a:highlight>
                  <a:srgbClr val="FFFFFF"/>
                </a:highlight>
                <a:latin typeface="Arial" panose="020B0604020202020204" pitchFamily="34" charset="0"/>
                <a:hlinkClick r:id="rId35" tooltip="Especie amenazada"/>
              </a:rPr>
              <a:t>especies amenazadas</a:t>
            </a:r>
            <a:r>
              <a:rPr lang="es-ES" sz="1400" b="0" i="0" dirty="0">
                <a:solidFill>
                  <a:srgbClr val="202122"/>
                </a:solidFill>
                <a:effectLst/>
                <a:highlight>
                  <a:srgbClr val="FFFFFF"/>
                </a:highlight>
                <a:latin typeface="Arial" panose="020B0604020202020204" pitchFamily="34" charset="0"/>
              </a:rPr>
              <a:t>.</a:t>
            </a:r>
          </a:p>
          <a:p>
            <a:pPr algn="l"/>
            <a:endParaRPr lang="es-ES" sz="1400" b="0" i="0" dirty="0">
              <a:solidFill>
                <a:srgbClr val="202122"/>
              </a:solidFill>
              <a:effectLst/>
              <a:highlight>
                <a:srgbClr val="FFFFFF"/>
              </a:highlight>
              <a:latin typeface="Arial" panose="020B0604020202020204" pitchFamily="34" charset="0"/>
            </a:endParaRPr>
          </a:p>
        </p:txBody>
      </p:sp>
    </p:spTree>
    <p:extLst>
      <p:ext uri="{BB962C8B-B14F-4D97-AF65-F5344CB8AC3E}">
        <p14:creationId xmlns:p14="http://schemas.microsoft.com/office/powerpoint/2010/main" val="193428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521206" y="448056"/>
            <a:ext cx="11670793" cy="640080"/>
          </a:xfrm>
        </p:spPr>
        <p:txBody>
          <a:bodyPr rtlCol="0">
            <a:normAutofit fontScale="90000"/>
          </a:bodyPr>
          <a:lstStyle/>
          <a:p>
            <a:pPr algn="just">
              <a:lnSpc>
                <a:spcPct val="107000"/>
              </a:lnSpc>
              <a:spcAft>
                <a:spcPts val="800"/>
              </a:spcAft>
            </a:pPr>
            <a:br>
              <a:rPr lang="es-ES" dirty="0">
                <a:effectLst/>
                <a:latin typeface="Calibri" panose="020F0502020204030204" pitchFamily="34" charset="0"/>
                <a:ea typeface="Calibri" panose="020F0502020204030204" pitchFamily="34" charset="0"/>
                <a:cs typeface="Arial" panose="020B0604020202020204" pitchFamily="34" charset="0"/>
              </a:rPr>
            </a:br>
            <a:r>
              <a:rPr lang="es-ES" b="1" i="1" dirty="0">
                <a:solidFill>
                  <a:srgbClr val="4472C4"/>
                </a:solidFill>
                <a:effectLst/>
                <a:highlight>
                  <a:srgbClr val="00FF00"/>
                </a:highlight>
                <a:latin typeface="Calibri" panose="020F0502020204030204" pitchFamily="34" charset="0"/>
                <a:ea typeface="Calibri" panose="020F0502020204030204" pitchFamily="34" charset="0"/>
                <a:cs typeface="Arial" panose="020B0604020202020204" pitchFamily="34" charset="0"/>
              </a:rPr>
              <a:t>  -5 días y 4 noches- Precio: 4</a:t>
            </a:r>
            <a:r>
              <a:rPr lang="es-ES" b="1" i="1" dirty="0">
                <a:solidFill>
                  <a:srgbClr val="4472C4"/>
                </a:solidFill>
                <a:highlight>
                  <a:srgbClr val="00FF00"/>
                </a:highlight>
                <a:latin typeface="Calibri" panose="020F0502020204030204" pitchFamily="34" charset="0"/>
                <a:ea typeface="Calibri" panose="020F0502020204030204" pitchFamily="34" charset="0"/>
                <a:cs typeface="Arial" panose="020B0604020202020204" pitchFamily="34" charset="0"/>
              </a:rPr>
              <a:t>30</a:t>
            </a:r>
            <a:r>
              <a:rPr lang="es-ES" b="1" i="1" dirty="0">
                <a:solidFill>
                  <a:srgbClr val="4472C4"/>
                </a:solidFill>
                <a:effectLst/>
                <a:highlight>
                  <a:srgbClr val="00FF00"/>
                </a:highlight>
                <a:latin typeface="Calibri" panose="020F0502020204030204" pitchFamily="34" charset="0"/>
                <a:ea typeface="Calibri" panose="020F0502020204030204" pitchFamily="34" charset="0"/>
                <a:cs typeface="Arial" panose="020B0604020202020204" pitchFamily="34" charset="0"/>
              </a:rPr>
              <a:t> euros –50 participantes-“ALBERGUE LAS INDIANAS”</a:t>
            </a:r>
            <a:br>
              <a:rPr lang="es-ES" b="1" i="1" dirty="0">
                <a:solidFill>
                  <a:srgbClr val="4472C4"/>
                </a:solidFill>
                <a:effectLst/>
                <a:highlight>
                  <a:srgbClr val="00FF00"/>
                </a:highlight>
                <a:latin typeface="Calibri" panose="020F0502020204030204" pitchFamily="34" charset="0"/>
                <a:ea typeface="Calibri" panose="020F0502020204030204" pitchFamily="34" charset="0"/>
                <a:cs typeface="Arial" panose="020B0604020202020204" pitchFamily="34" charset="0"/>
              </a:rPr>
            </a:br>
            <a:r>
              <a:rPr lang="es-ES" b="1" i="1" dirty="0">
                <a:solidFill>
                  <a:srgbClr val="4472C4"/>
                </a:solidFill>
                <a:effectLst/>
                <a:highlight>
                  <a:srgbClr val="00FF00"/>
                </a:highlight>
                <a:latin typeface="Calibri" panose="020F0502020204030204" pitchFamily="34" charset="0"/>
                <a:ea typeface="Calibri" panose="020F0502020204030204" pitchFamily="34" charset="0"/>
                <a:cs typeface="Arial" panose="020B0604020202020204" pitchFamily="34" charset="0"/>
              </a:rPr>
              <a:t> </a:t>
            </a:r>
            <a:endParaRPr lang="es-ES" dirty="0">
              <a:effectLst/>
              <a:latin typeface="Calibri" panose="020F0502020204030204" pitchFamily="34" charset="0"/>
              <a:ea typeface="Calibri" panose="020F0502020204030204" pitchFamily="34" charset="0"/>
              <a:cs typeface="Arial" panose="020B0604020202020204" pitchFamily="34" charset="0"/>
            </a:endParaRPr>
          </a:p>
        </p:txBody>
      </p:sp>
      <p:sp>
        <p:nvSpPr>
          <p:cNvPr id="30" name="Marcador de contenido 17"/>
          <p:cNvSpPr txBox="1">
            <a:spLocks/>
          </p:cNvSpPr>
          <p:nvPr/>
        </p:nvSpPr>
        <p:spPr>
          <a:xfrm>
            <a:off x="307561" y="900274"/>
            <a:ext cx="5918320" cy="5057452"/>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es-ES" b="1" dirty="0">
                <a:effectLst/>
                <a:latin typeface="Calibri" panose="020F0502020204030204" pitchFamily="34" charset="0"/>
                <a:ea typeface="Calibri" panose="020F0502020204030204" pitchFamily="34" charset="0"/>
                <a:cs typeface="Arial" panose="020B0604020202020204" pitchFamily="34" charset="0"/>
              </a:rPr>
              <a:t>ACTIVIDADES:</a:t>
            </a:r>
            <a:endParaRPr lang="es-ES"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fontAlgn="base">
              <a:lnSpc>
                <a:spcPct val="107000"/>
              </a:lnSpc>
              <a:spcAft>
                <a:spcPts val="800"/>
              </a:spcAft>
            </a:pPr>
            <a:r>
              <a:rPr lang="es-ES" b="1" dirty="0">
                <a:solidFill>
                  <a:srgbClr val="0070C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Dia 1- Nacimiento del Ebro en Fontibre. Castillo de Argüeso.</a:t>
            </a:r>
            <a:endParaRPr lang="es-ES"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fontAlgn="base">
              <a:lnSpc>
                <a:spcPct val="107000"/>
              </a:lnSpc>
              <a:spcAft>
                <a:spcPts val="800"/>
              </a:spcAft>
            </a:pPr>
            <a:r>
              <a:rPr lang="es-ES" b="1" dirty="0">
                <a:solidFill>
                  <a:srgbClr val="0070C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Día 2- Kayaks en el rio Ebro.</a:t>
            </a:r>
            <a:r>
              <a:rPr lang="es-ES" b="1" i="0" dirty="0">
                <a:solidFill>
                  <a:srgbClr val="0070C0"/>
                </a:solidFill>
                <a:effectLst/>
                <a:highlight>
                  <a:srgbClr val="FFFF00"/>
                </a:highlight>
                <a:latin typeface="Segoe UI" panose="020B0502040204020203" pitchFamily="34" charset="0"/>
              </a:rPr>
              <a:t> Poblado Romano de Juliobriga. Ruta del pueblo sumergido de las Rozas</a:t>
            </a:r>
            <a:r>
              <a:rPr lang="es-ES" b="1" dirty="0">
                <a:solidFill>
                  <a:srgbClr val="0070C0"/>
                </a:solidFill>
                <a:highlight>
                  <a:srgbClr val="FFFF00"/>
                </a:highlight>
                <a:latin typeface="Segoe UI" panose="020B0502040204020203" pitchFamily="34" charset="0"/>
              </a:rPr>
              <a:t>.</a:t>
            </a:r>
          </a:p>
          <a:p>
            <a:pPr fontAlgn="base">
              <a:lnSpc>
                <a:spcPct val="107000"/>
              </a:lnSpc>
              <a:spcAft>
                <a:spcPts val="800"/>
              </a:spcAft>
            </a:pPr>
            <a:r>
              <a:rPr lang="es-ES" b="1" dirty="0">
                <a:solidFill>
                  <a:srgbClr val="0070C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Día 3- Opción A: </a:t>
            </a:r>
            <a:r>
              <a:rPr lang="es-ES" b="1" i="0" u="none" strike="noStrike" dirty="0">
                <a:solidFill>
                  <a:srgbClr val="0070C0"/>
                </a:solidFill>
                <a:effectLst/>
                <a:highlight>
                  <a:srgbClr val="FFFF00"/>
                </a:highlight>
                <a:latin typeface="Roboto" panose="02000000000000000000" pitchFamily="2" charset="0"/>
              </a:rPr>
              <a:t>Parque de Cabárceno. -Día completo-.</a:t>
            </a:r>
          </a:p>
          <a:p>
            <a:pPr fontAlgn="base">
              <a:lnSpc>
                <a:spcPct val="107000"/>
              </a:lnSpc>
              <a:spcAft>
                <a:spcPts val="800"/>
              </a:spcAft>
            </a:pPr>
            <a:r>
              <a:rPr lang="es-ES" b="1" dirty="0">
                <a:solidFill>
                  <a:srgbClr val="0070C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Día 3- Opción B: Multi aventura Valle de Cabuérniga. Ruente. La Fuentona.</a:t>
            </a:r>
            <a:endParaRPr lang="es-ES" b="1" dirty="0">
              <a:solidFill>
                <a:srgbClr val="0070C0"/>
              </a:solidFill>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p>
            <a:pPr fontAlgn="base">
              <a:lnSpc>
                <a:spcPct val="107000"/>
              </a:lnSpc>
              <a:spcAft>
                <a:spcPts val="800"/>
              </a:spcAft>
            </a:pPr>
            <a:r>
              <a:rPr lang="es-ES" b="1" dirty="0">
                <a:solidFill>
                  <a:srgbClr val="0070C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 Día 4- Opción A: Descenso de Cañones. -Barranquismo en Vega de Pas-. Reinosa cultural.</a:t>
            </a:r>
          </a:p>
          <a:p>
            <a:pPr fontAlgn="base">
              <a:lnSpc>
                <a:spcPct val="107000"/>
              </a:lnSpc>
              <a:spcAft>
                <a:spcPts val="800"/>
              </a:spcAft>
            </a:pPr>
            <a:r>
              <a:rPr lang="es-ES" b="1" dirty="0">
                <a:solidFill>
                  <a:srgbClr val="0070C0"/>
                </a:solidFill>
                <a:highlight>
                  <a:srgbClr val="FFFF00"/>
                </a:highlight>
                <a:latin typeface="Calibri" panose="020F0502020204030204" pitchFamily="34" charset="0"/>
                <a:ea typeface="Times New Roman" panose="02020603050405020304" pitchFamily="18" charset="0"/>
                <a:cs typeface="Calibri" panose="020F0502020204030204" pitchFamily="34" charset="0"/>
              </a:rPr>
              <a:t>Día 4- Opción B: Surf en Oyambre. San Vicente de la Barquera</a:t>
            </a:r>
            <a:endParaRPr lang="es-ES" b="1" dirty="0">
              <a:solidFill>
                <a:srgbClr val="0070C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endParaRPr>
          </a:p>
          <a:p>
            <a:pPr fontAlgn="base">
              <a:lnSpc>
                <a:spcPct val="107000"/>
              </a:lnSpc>
              <a:spcAft>
                <a:spcPts val="800"/>
              </a:spcAft>
            </a:pPr>
            <a:r>
              <a:rPr lang="es-ES" b="1" dirty="0">
                <a:solidFill>
                  <a:srgbClr val="0070C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Día 5. O</a:t>
            </a:r>
            <a:r>
              <a:rPr lang="es-ES" b="1" dirty="0">
                <a:solidFill>
                  <a:srgbClr val="0070C0"/>
                </a:solidFill>
                <a:highlight>
                  <a:srgbClr val="FFFF00"/>
                </a:highlight>
                <a:latin typeface="Calibri" panose="020F0502020204030204" pitchFamily="34" charset="0"/>
                <a:ea typeface="Times New Roman" panose="02020603050405020304" pitchFamily="18" charset="0"/>
                <a:cs typeface="Calibri" panose="020F0502020204030204" pitchFamily="34" charset="0"/>
              </a:rPr>
              <a:t>pción A: Atapuerca </a:t>
            </a:r>
            <a:r>
              <a:rPr lang="es-ES" b="1" dirty="0">
                <a:solidFill>
                  <a:srgbClr val="0070C0"/>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 Opción B: Parque Warner. Madrid. </a:t>
            </a:r>
          </a:p>
          <a:p>
            <a:pPr fontAlgn="base">
              <a:lnSpc>
                <a:spcPct val="107000"/>
              </a:lnSpc>
              <a:spcAft>
                <a:spcPts val="800"/>
              </a:spcAft>
            </a:pPr>
            <a:endParaRPr lang="es-ES" dirty="0"/>
          </a:p>
        </p:txBody>
      </p:sp>
      <p:sp>
        <p:nvSpPr>
          <p:cNvPr id="16" name="Marcador de contenido 17"/>
          <p:cNvSpPr txBox="1">
            <a:spLocks/>
          </p:cNvSpPr>
          <p:nvPr/>
        </p:nvSpPr>
        <p:spPr>
          <a:xfrm>
            <a:off x="1066040" y="1958188"/>
            <a:ext cx="2486328" cy="978737"/>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endParaRPr lang="es-ES" sz="1100"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25" name="Marcador de contenido 17"/>
          <p:cNvSpPr txBox="1">
            <a:spLocks/>
          </p:cNvSpPr>
          <p:nvPr/>
        </p:nvSpPr>
        <p:spPr>
          <a:xfrm>
            <a:off x="1066038" y="2983107"/>
            <a:ext cx="2651153" cy="1456101"/>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endParaRPr lang="es-ES"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29" name="Marcador de contenido 17"/>
          <p:cNvSpPr txBox="1">
            <a:spLocks/>
          </p:cNvSpPr>
          <p:nvPr/>
        </p:nvSpPr>
        <p:spPr>
          <a:xfrm>
            <a:off x="1076799" y="4480589"/>
            <a:ext cx="2784602" cy="1327574"/>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endParaRPr lang="es-ES" sz="1100"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17" name="Marcador de contenido 17"/>
          <p:cNvSpPr txBox="1">
            <a:spLocks/>
          </p:cNvSpPr>
          <p:nvPr/>
        </p:nvSpPr>
        <p:spPr>
          <a:xfrm>
            <a:off x="628962" y="5832234"/>
            <a:ext cx="3449878" cy="747001"/>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endParaRPr lang="es-ES" sz="1100" dirty="0">
              <a:solidFill>
                <a:prstClr val="black">
                  <a:lumMod val="75000"/>
                  <a:lumOff val="25000"/>
                </a:prstClr>
              </a:solidFill>
            </a:endParaRPr>
          </a:p>
        </p:txBody>
      </p:sp>
      <p:cxnSp>
        <p:nvCxnSpPr>
          <p:cNvPr id="20" name="Conector recto 19">
            <a:extLst>
              <a:ext uri="{C183D7F6-B498-43B3-948B-1728B52AA6E4}">
                <adec:decorative xmlns:adec="http://schemas.microsoft.com/office/drawing/2017/decorative" val="1"/>
              </a:ext>
            </a:extLst>
          </p:cNvPr>
          <p:cNvCxnSpPr/>
          <p:nvPr/>
        </p:nvCxnSpPr>
        <p:spPr>
          <a:xfrm>
            <a:off x="6296866" y="1472431"/>
            <a:ext cx="0" cy="4892634"/>
          </a:xfrm>
          <a:prstGeom prst="line">
            <a:avLst/>
          </a:prstGeom>
          <a:ln w="952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4" name="Imagen 3" descr="Personas surfeando en el mar&#10;&#10;Descripción generada automáticamente">
            <a:extLst>
              <a:ext uri="{FF2B5EF4-FFF2-40B4-BE49-F238E27FC236}">
                <a16:creationId xmlns:a16="http://schemas.microsoft.com/office/drawing/2014/main" id="{632AF23B-85E7-28A1-E967-E858DCADF2DD}"/>
              </a:ext>
            </a:extLst>
          </p:cNvPr>
          <p:cNvPicPr>
            <a:picLocks noChangeAspect="1"/>
          </p:cNvPicPr>
          <p:nvPr/>
        </p:nvPicPr>
        <p:blipFill>
          <a:blip r:embed="rId3"/>
          <a:stretch>
            <a:fillRect/>
          </a:stretch>
        </p:blipFill>
        <p:spPr>
          <a:xfrm>
            <a:off x="5903640" y="1229457"/>
            <a:ext cx="2486328" cy="1370142"/>
          </a:xfrm>
          <a:prstGeom prst="rect">
            <a:avLst/>
          </a:prstGeom>
        </p:spPr>
      </p:pic>
      <p:pic>
        <p:nvPicPr>
          <p:cNvPr id="9" name="Imagen 8" descr="Un hombre con chamarra naranja en el agua&#10;&#10;Descripción generada automáticamente con confianza media">
            <a:extLst>
              <a:ext uri="{FF2B5EF4-FFF2-40B4-BE49-F238E27FC236}">
                <a16:creationId xmlns:a16="http://schemas.microsoft.com/office/drawing/2014/main" id="{5B7D6E9D-213E-CD70-B15B-E0FD30812267}"/>
              </a:ext>
            </a:extLst>
          </p:cNvPr>
          <p:cNvPicPr>
            <a:picLocks noChangeAspect="1"/>
          </p:cNvPicPr>
          <p:nvPr/>
        </p:nvPicPr>
        <p:blipFill>
          <a:blip r:embed="rId4"/>
          <a:stretch>
            <a:fillRect/>
          </a:stretch>
        </p:blipFill>
        <p:spPr>
          <a:xfrm>
            <a:off x="8389967" y="4535078"/>
            <a:ext cx="1806456" cy="2056173"/>
          </a:xfrm>
          <a:prstGeom prst="rect">
            <a:avLst/>
          </a:prstGeom>
        </p:spPr>
      </p:pic>
      <p:pic>
        <p:nvPicPr>
          <p:cNvPr id="22" name="Imagen 21">
            <a:extLst>
              <a:ext uri="{FF2B5EF4-FFF2-40B4-BE49-F238E27FC236}">
                <a16:creationId xmlns:a16="http://schemas.microsoft.com/office/drawing/2014/main" id="{CB0506B8-1BA0-1FEA-8601-72CDBA62F2AF}"/>
              </a:ext>
            </a:extLst>
          </p:cNvPr>
          <p:cNvPicPr>
            <a:picLocks noChangeAspect="1"/>
          </p:cNvPicPr>
          <p:nvPr/>
        </p:nvPicPr>
        <p:blipFill>
          <a:blip r:embed="rId5"/>
          <a:stretch>
            <a:fillRect/>
          </a:stretch>
        </p:blipFill>
        <p:spPr>
          <a:xfrm>
            <a:off x="8389967" y="1229456"/>
            <a:ext cx="3531738" cy="3305622"/>
          </a:xfrm>
          <a:prstGeom prst="rect">
            <a:avLst/>
          </a:prstGeom>
        </p:spPr>
      </p:pic>
      <p:pic>
        <p:nvPicPr>
          <p:cNvPr id="2" name="Imagen 1">
            <a:extLst>
              <a:ext uri="{FF2B5EF4-FFF2-40B4-BE49-F238E27FC236}">
                <a16:creationId xmlns:a16="http://schemas.microsoft.com/office/drawing/2014/main" id="{2525230E-1221-97B8-4089-3524F63ED49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38814" y="2599598"/>
            <a:ext cx="2651153" cy="1935480"/>
          </a:xfrm>
          <a:prstGeom prst="rect">
            <a:avLst/>
          </a:prstGeom>
          <a:noFill/>
          <a:ln>
            <a:noFill/>
          </a:ln>
        </p:spPr>
      </p:pic>
      <p:pic>
        <p:nvPicPr>
          <p:cNvPr id="10" name="Imagen 9">
            <a:extLst>
              <a:ext uri="{FF2B5EF4-FFF2-40B4-BE49-F238E27FC236}">
                <a16:creationId xmlns:a16="http://schemas.microsoft.com/office/drawing/2014/main" id="{0E6C47DC-9A55-C831-7EF8-FAA691549AD8}"/>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196422" y="4523062"/>
            <a:ext cx="1731033" cy="2056173"/>
          </a:xfrm>
          <a:prstGeom prst="rect">
            <a:avLst/>
          </a:prstGeom>
          <a:noFill/>
          <a:ln>
            <a:noFill/>
          </a:ln>
        </p:spPr>
      </p:pic>
      <p:pic>
        <p:nvPicPr>
          <p:cNvPr id="11" name="Imagen 10">
            <a:extLst>
              <a:ext uri="{FF2B5EF4-FFF2-40B4-BE49-F238E27FC236}">
                <a16:creationId xmlns:a16="http://schemas.microsoft.com/office/drawing/2014/main" id="{34344722-7400-D8F9-9F84-2CABCA7D908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63932" y="4544663"/>
            <a:ext cx="2081599" cy="2019295"/>
          </a:xfrm>
          <a:prstGeom prst="rect">
            <a:avLst/>
          </a:prstGeom>
          <a:noFill/>
          <a:ln>
            <a:noFill/>
          </a:ln>
        </p:spPr>
      </p:pic>
      <p:pic>
        <p:nvPicPr>
          <p:cNvPr id="12" name="Imagen 11">
            <a:extLst>
              <a:ext uri="{FF2B5EF4-FFF2-40B4-BE49-F238E27FC236}">
                <a16:creationId xmlns:a16="http://schemas.microsoft.com/office/drawing/2014/main" id="{E88B0920-CE6B-F760-63EC-6F72A8E24E4B}"/>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89160" y="4544663"/>
            <a:ext cx="2709051" cy="2019295"/>
          </a:xfrm>
          <a:prstGeom prst="rect">
            <a:avLst/>
          </a:prstGeom>
          <a:noFill/>
          <a:ln>
            <a:noFill/>
          </a:ln>
        </p:spPr>
      </p:pic>
      <p:pic>
        <p:nvPicPr>
          <p:cNvPr id="14" name="Imagen 13" descr="Oso café sentado en el pasto&#10;&#10;Descripción generada automáticamente">
            <a:extLst>
              <a:ext uri="{FF2B5EF4-FFF2-40B4-BE49-F238E27FC236}">
                <a16:creationId xmlns:a16="http://schemas.microsoft.com/office/drawing/2014/main" id="{D0279D76-7EBE-B9DC-DC88-7CE4E7EBCEAF}"/>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130338" y="4535078"/>
            <a:ext cx="3291840" cy="2019296"/>
          </a:xfrm>
          <a:prstGeom prst="rect">
            <a:avLst/>
          </a:prstGeom>
          <a:noFill/>
          <a:ln>
            <a:noFill/>
          </a:ln>
        </p:spPr>
      </p:pic>
    </p:spTree>
    <p:extLst>
      <p:ext uri="{BB962C8B-B14F-4D97-AF65-F5344CB8AC3E}">
        <p14:creationId xmlns:p14="http://schemas.microsoft.com/office/powerpoint/2010/main" val="2596833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172528" y="448056"/>
            <a:ext cx="12499675" cy="561426"/>
          </a:xfrm>
        </p:spPr>
        <p:txBody>
          <a:bodyPr rtlCol="0">
            <a:normAutofit fontScale="90000"/>
          </a:bodyPr>
          <a:lstStyle/>
          <a:p>
            <a:pPr rtl="0"/>
            <a:r>
              <a:rPr lang="es-ES" dirty="0">
                <a:latin typeface="Segoe UI Light" panose="020B0502040204020203" pitchFamily="34" charset="0"/>
                <a:cs typeface="Segoe UI Light" panose="020B0502040204020203" pitchFamily="34" charset="0"/>
              </a:rPr>
              <a:t>PAGO Y CONDICIONES DE LA RESERVA.                                                          </a:t>
            </a:r>
            <a:r>
              <a:rPr lang="es-ES" b="1" i="1" dirty="0">
                <a:solidFill>
                  <a:srgbClr val="0070C0"/>
                </a:solidFill>
                <a:highlight>
                  <a:srgbClr val="FFFF00"/>
                </a:highlight>
                <a:latin typeface="Segoe UI Light" panose="020B0502040204020203" pitchFamily="34" charset="0"/>
                <a:cs typeface="Segoe UI Light" panose="020B0502040204020203" pitchFamily="34" charset="0"/>
              </a:rPr>
              <a:t>REINOSA: CABUERNIGA, EL ARROYO, RESERVA DEL SAJA Y BESAYA,  VEGA DE PAS Y FONTIBRE.</a:t>
            </a:r>
          </a:p>
        </p:txBody>
      </p:sp>
      <p:sp>
        <p:nvSpPr>
          <p:cNvPr id="38" name="Marcador de contenido 17"/>
          <p:cNvSpPr txBox="1">
            <a:spLocks/>
          </p:cNvSpPr>
          <p:nvPr/>
        </p:nvSpPr>
        <p:spPr>
          <a:xfrm>
            <a:off x="541609" y="1296100"/>
            <a:ext cx="7242627" cy="4371455"/>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07000"/>
              </a:lnSpc>
              <a:spcAft>
                <a:spcPts val="800"/>
              </a:spcAft>
            </a:pPr>
            <a:r>
              <a:rPr lang="es-ES" b="1" i="1" dirty="0">
                <a:solidFill>
                  <a:srgbClr val="4472C4"/>
                </a:solidFill>
                <a:effectLst/>
                <a:highlight>
                  <a:srgbClr val="00FF00"/>
                </a:highlight>
                <a:latin typeface="Calibri" panose="020F0502020204030204" pitchFamily="34" charset="0"/>
                <a:ea typeface="Calibri" panose="020F0502020204030204" pitchFamily="34" charset="0"/>
                <a:cs typeface="Arial" panose="020B0604020202020204" pitchFamily="34" charset="0"/>
              </a:rPr>
              <a:t>Precio: 430 euros –50 participantes </a:t>
            </a:r>
            <a:endParaRPr lang="es-ES" i="1" dirty="0">
              <a:effectLst/>
              <a:highlight>
                <a:srgbClr val="FFFF00"/>
              </a:highlight>
              <a:latin typeface="Calibri" panose="020F0502020204030204" pitchFamily="34" charset="0"/>
              <a:ea typeface="Calibri" panose="020F0502020204030204" pitchFamily="34" charset="0"/>
              <a:cs typeface="Arial" panose="020B0604020202020204" pitchFamily="34" charset="0"/>
            </a:endParaRPr>
          </a:p>
          <a:p>
            <a:pPr fontAlgn="base">
              <a:lnSpc>
                <a:spcPct val="107000"/>
              </a:lnSpc>
              <a:spcAft>
                <a:spcPts val="800"/>
              </a:spcAft>
            </a:pPr>
            <a:r>
              <a:rPr lang="es-ES" i="1" dirty="0">
                <a:effectLst/>
                <a:highlight>
                  <a:srgbClr val="FFFF00"/>
                </a:highlight>
                <a:latin typeface="Calibri" panose="020F0502020204030204" pitchFamily="34" charset="0"/>
                <a:ea typeface="Calibri" panose="020F0502020204030204" pitchFamily="34" charset="0"/>
                <a:cs typeface="Arial" panose="020B0604020202020204" pitchFamily="34" charset="0"/>
              </a:rPr>
              <a:t>FORMA DE PAGO: 3 CUOTAS</a:t>
            </a:r>
            <a:endParaRPr lang="es-ES"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s-ES" b="1" i="1" dirty="0">
                <a:effectLst/>
                <a:latin typeface="Calibri" panose="020F0502020204030204" pitchFamily="34" charset="0"/>
                <a:ea typeface="Calibri" panose="020F0502020204030204" pitchFamily="34" charset="0"/>
                <a:cs typeface="Arial" panose="020B0604020202020204" pitchFamily="34" charset="0"/>
              </a:rPr>
              <a:t>PAGO 1 </a:t>
            </a:r>
            <a:r>
              <a:rPr lang="es-ES" i="1" dirty="0">
                <a:effectLst/>
                <a:latin typeface="Calibri" panose="020F0502020204030204" pitchFamily="34" charset="0"/>
                <a:ea typeface="Calibri" panose="020F0502020204030204" pitchFamily="34" charset="0"/>
                <a:cs typeface="Arial" panose="020B0604020202020204" pitchFamily="34" charset="0"/>
              </a:rPr>
              <a:t>: </a:t>
            </a:r>
            <a:r>
              <a:rPr lang="es-ES" i="1" dirty="0">
                <a:latin typeface="Calibri" panose="020F0502020204030204" pitchFamily="34" charset="0"/>
                <a:ea typeface="Calibri" panose="020F0502020204030204" pitchFamily="34" charset="0"/>
                <a:cs typeface="Arial" panose="020B0604020202020204" pitchFamily="34" charset="0"/>
              </a:rPr>
              <a:t>95</a:t>
            </a:r>
            <a:r>
              <a:rPr lang="es-ES" i="1" dirty="0">
                <a:effectLst/>
                <a:latin typeface="Calibri" panose="020F0502020204030204" pitchFamily="34" charset="0"/>
                <a:ea typeface="Calibri" panose="020F0502020204030204" pitchFamily="34" charset="0"/>
                <a:cs typeface="Arial" panose="020B0604020202020204" pitchFamily="34" charset="0"/>
              </a:rPr>
              <a:t> Eu -hasta el 10 </a:t>
            </a:r>
            <a:r>
              <a:rPr lang="es-ES" i="1" dirty="0">
                <a:latin typeface="Calibri" panose="020F0502020204030204" pitchFamily="34" charset="0"/>
                <a:ea typeface="Calibri" panose="020F0502020204030204" pitchFamily="34" charset="0"/>
                <a:cs typeface="Arial" panose="020B0604020202020204" pitchFamily="34" charset="0"/>
              </a:rPr>
              <a:t>      </a:t>
            </a:r>
            <a:r>
              <a:rPr lang="es-ES" b="1" i="1" dirty="0">
                <a:effectLst/>
                <a:latin typeface="Calibri" panose="020F0502020204030204" pitchFamily="34" charset="0"/>
                <a:ea typeface="Calibri" panose="020F0502020204030204" pitchFamily="34" charset="0"/>
                <a:cs typeface="Arial" panose="020B0604020202020204" pitchFamily="34" charset="0"/>
              </a:rPr>
              <a:t>PAGO 2 :</a:t>
            </a:r>
            <a:r>
              <a:rPr lang="es-ES" i="1" dirty="0">
                <a:effectLst/>
                <a:latin typeface="Calibri" panose="020F0502020204030204" pitchFamily="34" charset="0"/>
                <a:ea typeface="Calibri" panose="020F0502020204030204" pitchFamily="34" charset="0"/>
                <a:cs typeface="Arial" panose="020B0604020202020204" pitchFamily="34" charset="0"/>
              </a:rPr>
              <a:t> 180 Eu -hasta el 25-     </a:t>
            </a:r>
            <a:r>
              <a:rPr lang="es-ES" b="1" i="1" dirty="0">
                <a:effectLst/>
                <a:latin typeface="Calibri" panose="020F0502020204030204" pitchFamily="34" charset="0"/>
                <a:ea typeface="Calibri" panose="020F0502020204030204" pitchFamily="34" charset="0"/>
                <a:cs typeface="Arial" panose="020B0604020202020204" pitchFamily="34" charset="0"/>
              </a:rPr>
              <a:t>PAGO 3 </a:t>
            </a:r>
            <a:r>
              <a:rPr lang="es-ES" i="1" dirty="0">
                <a:effectLst/>
                <a:latin typeface="Calibri" panose="020F0502020204030204" pitchFamily="34" charset="0"/>
                <a:ea typeface="Calibri" panose="020F0502020204030204" pitchFamily="34" charset="0"/>
                <a:cs typeface="Arial" panose="020B0604020202020204" pitchFamily="34" charset="0"/>
              </a:rPr>
              <a:t>: 155 Eu -hasta el 5-     </a:t>
            </a:r>
            <a:endParaRPr lang="es-ES" dirty="0">
              <a:effectLst/>
              <a:latin typeface="Calibri" panose="020F0502020204030204" pitchFamily="34" charset="0"/>
              <a:ea typeface="Calibri" panose="020F0502020204030204" pitchFamily="34" charset="0"/>
              <a:cs typeface="Arial" panose="020B0604020202020204" pitchFamily="34" charset="0"/>
            </a:endParaRPr>
          </a:p>
          <a:p>
            <a:pPr marL="90170">
              <a:lnSpc>
                <a:spcPct val="107000"/>
              </a:lnSpc>
              <a:spcAft>
                <a:spcPts val="800"/>
              </a:spcAft>
            </a:pPr>
            <a:r>
              <a:rPr lang="es-ES" b="1" dirty="0">
                <a:effectLst/>
                <a:latin typeface="Calibri" panose="020F0502020204030204" pitchFamily="34" charset="0"/>
                <a:ea typeface="Calibri" panose="020F0502020204030204" pitchFamily="34" charset="0"/>
                <a:cs typeface="Arial" panose="020B0604020202020204" pitchFamily="34" charset="0"/>
              </a:rPr>
              <a:t>BANCO SANTANDER:</a:t>
            </a:r>
            <a:r>
              <a:rPr lang="es-ES" dirty="0">
                <a:effectLst/>
                <a:latin typeface="Calibri" panose="020F0502020204030204" pitchFamily="34" charset="0"/>
                <a:ea typeface="Calibri" panose="020F0502020204030204" pitchFamily="34" charset="0"/>
                <a:cs typeface="Arial" panose="020B0604020202020204" pitchFamily="34" charset="0"/>
              </a:rPr>
              <a:t> </a:t>
            </a:r>
            <a:r>
              <a:rPr lang="es-ES" b="1" dirty="0">
                <a:effectLst/>
                <a:latin typeface="Calibri" panose="020F0502020204030204" pitchFamily="34" charset="0"/>
                <a:ea typeface="Calibri" panose="020F0502020204030204" pitchFamily="34" charset="0"/>
                <a:cs typeface="Arial" panose="020B0604020202020204" pitchFamily="34" charset="0"/>
              </a:rPr>
              <a:t>ES95 0049 7187 7123 1000 1530</a:t>
            </a:r>
            <a:endParaRPr lang="es-ES" dirty="0">
              <a:effectLst/>
              <a:latin typeface="Calibri" panose="020F0502020204030204" pitchFamily="34" charset="0"/>
              <a:ea typeface="Calibri" panose="020F0502020204030204" pitchFamily="34" charset="0"/>
              <a:cs typeface="Arial" panose="020B0604020202020204" pitchFamily="34" charset="0"/>
            </a:endParaRPr>
          </a:p>
          <a:p>
            <a:pPr marL="90170">
              <a:lnSpc>
                <a:spcPct val="107000"/>
              </a:lnSpc>
              <a:spcAft>
                <a:spcPts val="800"/>
              </a:spcAft>
            </a:pPr>
            <a:r>
              <a:rPr lang="es-ES" b="1" dirty="0">
                <a:effectLst/>
                <a:latin typeface="Calibri" panose="020F0502020204030204" pitchFamily="34" charset="0"/>
                <a:ea typeface="Calibri" panose="020F0502020204030204" pitchFamily="34" charset="0"/>
                <a:cs typeface="Arial" panose="020B0604020202020204" pitchFamily="34" charset="0"/>
              </a:rPr>
              <a:t>Documentos para entregar en el correo: </a:t>
            </a:r>
            <a:r>
              <a:rPr lang="es-ES" b="1" u="sng" dirty="0">
                <a:solidFill>
                  <a:srgbClr val="0563C1"/>
                </a:solidFill>
                <a:effectLst/>
                <a:latin typeface="Calibri" panose="020F0502020204030204" pitchFamily="34" charset="0"/>
                <a:ea typeface="Calibri" panose="020F0502020204030204" pitchFamily="34" charset="0"/>
                <a:cs typeface="Arial" panose="020B0604020202020204" pitchFamily="34" charset="0"/>
                <a:hlinkClick r:id="rId3"/>
              </a:rPr>
              <a:t>jvcsportsproamb19@gmail.com</a:t>
            </a:r>
            <a:endParaRPr lang="es-ES" dirty="0">
              <a:effectLst/>
              <a:latin typeface="Calibri" panose="020F0502020204030204" pitchFamily="34" charset="0"/>
              <a:ea typeface="Calibri" panose="020F0502020204030204" pitchFamily="34" charset="0"/>
              <a:cs typeface="Arial" panose="020B0604020202020204" pitchFamily="34" charset="0"/>
            </a:endParaRPr>
          </a:p>
          <a:p>
            <a:pPr marL="90170">
              <a:lnSpc>
                <a:spcPct val="107000"/>
              </a:lnSpc>
              <a:spcAft>
                <a:spcPts val="800"/>
              </a:spcAft>
            </a:pPr>
            <a:r>
              <a:rPr lang="es-ES" b="1" dirty="0">
                <a:effectLst/>
                <a:latin typeface="Calibri" panose="020F0502020204030204" pitchFamily="34" charset="0"/>
                <a:ea typeface="Calibri" panose="020F0502020204030204" pitchFamily="34" charset="0"/>
                <a:cs typeface="Arial" panose="020B0604020202020204" pitchFamily="34" charset="0"/>
              </a:rPr>
              <a:t>-DNI, tarjeta sanitaria, resguardo del ingreso del único pago. Formulario firmado y cumplimentado.</a:t>
            </a:r>
          </a:p>
          <a:p>
            <a:pPr marL="90170">
              <a:lnSpc>
                <a:spcPct val="107000"/>
              </a:lnSpc>
              <a:spcAft>
                <a:spcPts val="800"/>
              </a:spcAft>
            </a:pPr>
            <a:r>
              <a:rPr lang="es-ES" b="1" i="1" dirty="0">
                <a:solidFill>
                  <a:srgbClr val="C00000"/>
                </a:solidFill>
                <a:effectLst/>
                <a:latin typeface="Calibri" panose="020F0502020204030204" pitchFamily="34" charset="0"/>
                <a:ea typeface="Calibri" panose="020F0502020204030204" pitchFamily="34" charset="0"/>
                <a:cs typeface="Arial" panose="020B0604020202020204" pitchFamily="34" charset="0"/>
              </a:rPr>
              <a:t>***Papeletas de beneficio integro para el participante. Entrega tras el primer plazo.</a:t>
            </a:r>
            <a:endParaRPr lang="es-ES"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s-ES" b="1" i="1" dirty="0">
                <a:solidFill>
                  <a:srgbClr val="4472C4"/>
                </a:solidFill>
                <a:effectLst/>
                <a:latin typeface="Calibri" panose="020F0502020204030204" pitchFamily="34" charset="0"/>
                <a:ea typeface="Calibri" panose="020F0502020204030204" pitchFamily="34" charset="0"/>
                <a:cs typeface="Arial" panose="020B0604020202020204" pitchFamily="34" charset="0"/>
              </a:rPr>
              <a:t>**REGALO CAMISETAS ALUMNOS Y PROFESORES</a:t>
            </a:r>
            <a:endParaRPr lang="es-ES"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s-ES" b="1" dirty="0">
                <a:effectLst/>
                <a:latin typeface="Calibri" panose="020F0502020204030204" pitchFamily="34" charset="0"/>
                <a:ea typeface="Calibri" panose="020F0502020204030204" pitchFamily="34" charset="0"/>
                <a:cs typeface="Arial" panose="020B0604020202020204" pitchFamily="34" charset="0"/>
              </a:rPr>
              <a:t>PROGRAMA: Alojamiento (P.C) +transporte+ actividades+ Monitores de acompañamiento + seguros de viaje.</a:t>
            </a:r>
            <a:endParaRPr lang="es-ES" dirty="0">
              <a:latin typeface="Segoe UI" panose="020B0502040204020203" pitchFamily="34" charset="0"/>
              <a:cs typeface="Segoe UI" panose="020B0502040204020203" pitchFamily="34" charset="0"/>
            </a:endParaRPr>
          </a:p>
        </p:txBody>
      </p:sp>
      <p:sp>
        <p:nvSpPr>
          <p:cNvPr id="29" name="Marcador de contenido 17"/>
          <p:cNvSpPr txBox="1">
            <a:spLocks/>
          </p:cNvSpPr>
          <p:nvPr/>
        </p:nvSpPr>
        <p:spPr>
          <a:xfrm>
            <a:off x="1066039" y="2678694"/>
            <a:ext cx="3121671" cy="467647"/>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defTabSz="512763" rtl="0">
              <a:lnSpc>
                <a:spcPct val="100000"/>
              </a:lnSpc>
              <a:spcBef>
                <a:spcPts val="0"/>
              </a:spcBef>
              <a:spcAft>
                <a:spcPts val="2000"/>
              </a:spcAft>
              <a:buNone/>
            </a:pPr>
            <a:endParaRPr lang="es-ES"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22" name="Marcador de contenido 17"/>
          <p:cNvSpPr txBox="1">
            <a:spLocks/>
          </p:cNvSpPr>
          <p:nvPr/>
        </p:nvSpPr>
        <p:spPr>
          <a:xfrm>
            <a:off x="1066039" y="3353185"/>
            <a:ext cx="3341727" cy="913994"/>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endParaRPr lang="es-ES" dirty="0">
              <a:solidFill>
                <a:prstClr val="black">
                  <a:lumMod val="75000"/>
                  <a:lumOff val="25000"/>
                </a:prstClr>
              </a:solidFill>
              <a:latin typeface="Segoe UI" panose="020B0502040204020203" pitchFamily="34" charset="0"/>
              <a:cs typeface="Segoe UI" panose="020B0502040204020203" pitchFamily="34" charset="0"/>
            </a:endParaRPr>
          </a:p>
        </p:txBody>
      </p:sp>
      <p:sp>
        <p:nvSpPr>
          <p:cNvPr id="34" name="Marcador de contenido 17"/>
          <p:cNvSpPr txBox="1">
            <a:spLocks/>
          </p:cNvSpPr>
          <p:nvPr/>
        </p:nvSpPr>
        <p:spPr>
          <a:xfrm>
            <a:off x="1064636" y="4303697"/>
            <a:ext cx="2134038" cy="1446087"/>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defTabSz="512763" rtl="0">
              <a:spcAft>
                <a:spcPts val="2000"/>
              </a:spcAft>
              <a:buNone/>
            </a:pPr>
            <a:endParaRPr lang="es-ES" dirty="0">
              <a:solidFill>
                <a:prstClr val="black">
                  <a:lumMod val="75000"/>
                  <a:lumOff val="25000"/>
                </a:prstClr>
              </a:solidFill>
              <a:latin typeface="Segoe UI" panose="020B0502040204020203" pitchFamily="34" charset="0"/>
              <a:cs typeface="Segoe UI" panose="020B0502040204020203" pitchFamily="34" charset="0"/>
            </a:endParaRPr>
          </a:p>
        </p:txBody>
      </p:sp>
      <p:pic>
        <p:nvPicPr>
          <p:cNvPr id="2" name="Imagen 1">
            <a:extLst>
              <a:ext uri="{FF2B5EF4-FFF2-40B4-BE49-F238E27FC236}">
                <a16:creationId xmlns:a16="http://schemas.microsoft.com/office/drawing/2014/main" id="{6B07B408-9ACC-B24B-0CF9-2D05D59BD66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8666" y="1206080"/>
            <a:ext cx="3613040" cy="2514424"/>
          </a:xfrm>
          <a:prstGeom prst="rect">
            <a:avLst/>
          </a:prstGeom>
          <a:noFill/>
          <a:ln>
            <a:noFill/>
          </a:ln>
        </p:spPr>
      </p:pic>
      <p:pic>
        <p:nvPicPr>
          <p:cNvPr id="3" name="Imagen 2">
            <a:extLst>
              <a:ext uri="{FF2B5EF4-FFF2-40B4-BE49-F238E27FC236}">
                <a16:creationId xmlns:a16="http://schemas.microsoft.com/office/drawing/2014/main" id="{AC4E75A9-7071-72F9-559A-4C3EA9C31FC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07263" y="3720926"/>
            <a:ext cx="3614443" cy="2933330"/>
          </a:xfrm>
          <a:prstGeom prst="rect">
            <a:avLst/>
          </a:prstGeom>
          <a:noFill/>
          <a:ln>
            <a:noFill/>
          </a:ln>
        </p:spPr>
      </p:pic>
      <p:pic>
        <p:nvPicPr>
          <p:cNvPr id="4" name="Imagen 3">
            <a:extLst>
              <a:ext uri="{FF2B5EF4-FFF2-40B4-BE49-F238E27FC236}">
                <a16:creationId xmlns:a16="http://schemas.microsoft.com/office/drawing/2014/main" id="{65179F6E-492F-85D2-47C1-0BCA2561D58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6318" y="5106838"/>
            <a:ext cx="3791448" cy="1547419"/>
          </a:xfrm>
          <a:prstGeom prst="rect">
            <a:avLst/>
          </a:prstGeom>
          <a:noFill/>
          <a:ln>
            <a:noFill/>
          </a:ln>
        </p:spPr>
      </p:pic>
      <p:pic>
        <p:nvPicPr>
          <p:cNvPr id="5" name="Imagen 4">
            <a:extLst>
              <a:ext uri="{FF2B5EF4-FFF2-40B4-BE49-F238E27FC236}">
                <a16:creationId xmlns:a16="http://schemas.microsoft.com/office/drawing/2014/main" id="{BF6ED5D4-8186-C28B-AE8D-C821D5F91D48}"/>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41106" y="5106837"/>
            <a:ext cx="3791448" cy="1547419"/>
          </a:xfrm>
          <a:prstGeom prst="rect">
            <a:avLst/>
          </a:prstGeom>
          <a:noFill/>
          <a:ln>
            <a:noFill/>
          </a:ln>
        </p:spPr>
      </p:pic>
    </p:spTree>
    <p:extLst>
      <p:ext uri="{BB962C8B-B14F-4D97-AF65-F5344CB8AC3E}">
        <p14:creationId xmlns:p14="http://schemas.microsoft.com/office/powerpoint/2010/main" val="7276681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D8F310-8455-15D5-CFE6-19C666577B09}"/>
              </a:ext>
            </a:extLst>
          </p:cNvPr>
          <p:cNvSpPr>
            <a:spLocks noGrp="1"/>
          </p:cNvSpPr>
          <p:nvPr>
            <p:ph type="title"/>
          </p:nvPr>
        </p:nvSpPr>
        <p:spPr>
          <a:xfrm>
            <a:off x="184777" y="285790"/>
            <a:ext cx="11391871" cy="640080"/>
          </a:xfrm>
        </p:spPr>
        <p:txBody>
          <a:bodyPr>
            <a:normAutofit fontScale="90000"/>
          </a:bodyPr>
          <a:lstStyle/>
          <a:p>
            <a:r>
              <a:rPr lang="es-ES" b="1" i="1" dirty="0">
                <a:solidFill>
                  <a:srgbClr val="0070C0"/>
                </a:solidFill>
                <a:highlight>
                  <a:srgbClr val="FFFF00"/>
                </a:highlight>
                <a:latin typeface="Segoe UI Light" panose="020B0502040204020203" pitchFamily="34" charset="0"/>
                <a:cs typeface="Segoe UI Light" panose="020B0502040204020203" pitchFamily="34" charset="0"/>
              </a:rPr>
              <a:t>DÍA 1-Nacimiento del  rio Ebro. Fontibre. Castillo de Argüeso</a:t>
            </a:r>
            <a:endParaRPr lang="es-ES" dirty="0"/>
          </a:p>
        </p:txBody>
      </p:sp>
      <p:sp>
        <p:nvSpPr>
          <p:cNvPr id="5" name="CuadroTexto 4">
            <a:extLst>
              <a:ext uri="{FF2B5EF4-FFF2-40B4-BE49-F238E27FC236}">
                <a16:creationId xmlns:a16="http://schemas.microsoft.com/office/drawing/2014/main" id="{73BD65A1-C391-7B71-A40A-6ADF255D4AC3}"/>
              </a:ext>
            </a:extLst>
          </p:cNvPr>
          <p:cNvSpPr txBox="1"/>
          <p:nvPr/>
        </p:nvSpPr>
        <p:spPr>
          <a:xfrm>
            <a:off x="184777" y="1284404"/>
            <a:ext cx="11680166" cy="1444242"/>
          </a:xfrm>
          <a:prstGeom prst="rect">
            <a:avLst/>
          </a:prstGeom>
          <a:noFill/>
        </p:spPr>
        <p:txBody>
          <a:bodyPr wrap="square">
            <a:spAutoFit/>
          </a:bodyPr>
          <a:lstStyle/>
          <a:p>
            <a:pPr fontAlgn="base">
              <a:lnSpc>
                <a:spcPts val="2250"/>
              </a:lnSpc>
              <a:spcBef>
                <a:spcPts val="200"/>
              </a:spcBef>
              <a:spcAft>
                <a:spcPts val="1350"/>
              </a:spcAft>
            </a:pPr>
            <a:r>
              <a:rPr lang="es-ES" sz="1600" b="1" i="1" dirty="0">
                <a:solidFill>
                  <a:srgbClr val="1F3763"/>
                </a:solidFill>
                <a:effectLst/>
                <a:highlight>
                  <a:srgbClr val="D3D3D3"/>
                </a:highlight>
                <a:latin typeface="Calibri Light" panose="020F0302020204030204" pitchFamily="34" charset="0"/>
                <a:ea typeface="DengXian Light" panose="02010600030101010101" pitchFamily="2" charset="-122"/>
                <a:cs typeface="Times New Roman" panose="02020603050405020304" pitchFamily="18" charset="0"/>
              </a:rPr>
              <a:t>DIA 1º Salida de origen</a:t>
            </a:r>
            <a:r>
              <a:rPr lang="es-ES" sz="1600" b="1" i="1" dirty="0">
                <a:solidFill>
                  <a:srgbClr val="1F3763"/>
                </a:solidFill>
                <a:effectLst/>
                <a:latin typeface="Calibri Light" panose="020F0302020204030204" pitchFamily="34" charset="0"/>
                <a:ea typeface="DengXian Light" panose="02010600030101010101" pitchFamily="2" charset="-122"/>
                <a:cs typeface="Times New Roman" panose="02020603050405020304" pitchFamily="18" charset="0"/>
              </a:rPr>
              <a:t>, </a:t>
            </a:r>
            <a:r>
              <a:rPr lang="es-ES" sz="1800" b="1" i="1" dirty="0">
                <a:solidFill>
                  <a:srgbClr val="1F3763"/>
                </a:solidFill>
                <a:effectLst/>
                <a:highlight>
                  <a:srgbClr val="FFFF00"/>
                </a:highlight>
                <a:latin typeface="Calibri Light" panose="020F0302020204030204" pitchFamily="34" charset="0"/>
                <a:ea typeface="DengXian Light" panose="02010600030101010101" pitchFamily="2" charset="-122"/>
                <a:cs typeface="Times New Roman" panose="02020603050405020304" pitchFamily="18" charset="0"/>
              </a:rPr>
              <a:t>con nuestros monitores guías, " JVC SPORTS", que nos asistirán durante todo el viaje, en actividades, y cuidando todos los detalles de conexión, coordinando todas las actividades programadas</a:t>
            </a:r>
            <a:r>
              <a:rPr lang="es-ES" b="1" i="1" dirty="0">
                <a:solidFill>
                  <a:srgbClr val="1F3763"/>
                </a:solidFill>
                <a:highlight>
                  <a:srgbClr val="FFFF00"/>
                </a:highlight>
                <a:latin typeface="Calibri Light" panose="020F0302020204030204" pitchFamily="34" charset="0"/>
                <a:ea typeface="DengXian Light" panose="02010600030101010101" pitchFamily="2" charset="-122"/>
                <a:cs typeface="Times New Roman" panose="02020603050405020304" pitchFamily="18" charset="0"/>
              </a:rPr>
              <a:t>.</a:t>
            </a:r>
            <a:r>
              <a:rPr lang="es-ES" sz="1800" b="1" i="1" dirty="0">
                <a:solidFill>
                  <a:srgbClr val="FF0000"/>
                </a:solidFill>
                <a:effectLst/>
                <a:highlight>
                  <a:srgbClr val="FFFF00"/>
                </a:highlight>
                <a:latin typeface="Calibri Light" panose="020F0302020204030204" pitchFamily="34" charset="0"/>
                <a:ea typeface="DengXian Light" panose="02010600030101010101" pitchFamily="2" charset="-122"/>
                <a:cs typeface="Times New Roman" panose="02020603050405020304" pitchFamily="18" charset="0"/>
              </a:rPr>
              <a:t> </a:t>
            </a:r>
            <a:r>
              <a:rPr lang="es-ES" sz="1800" b="1" i="1" dirty="0">
                <a:solidFill>
                  <a:srgbClr val="1F3763"/>
                </a:solidFill>
                <a:effectLst/>
                <a:highlight>
                  <a:srgbClr val="FFFF00"/>
                </a:highlight>
                <a:latin typeface="Calibri Light" panose="020F0302020204030204" pitchFamily="34" charset="0"/>
                <a:ea typeface="DengXian Light" panose="02010600030101010101" pitchFamily="2" charset="-122"/>
                <a:cs typeface="Times New Roman" panose="02020603050405020304" pitchFamily="18" charset="0"/>
              </a:rPr>
              <a:t>/ Dirección: </a:t>
            </a:r>
            <a:r>
              <a:rPr lang="es-ES" sz="2050" b="1" i="1" dirty="0">
                <a:solidFill>
                  <a:srgbClr val="272727"/>
                </a:solidFill>
                <a:effectLst/>
                <a:highlight>
                  <a:srgbClr val="00FF00"/>
                </a:highlight>
                <a:latin typeface="Raleway" pitchFamily="2" charset="0"/>
                <a:ea typeface="DengXian Light" panose="02010600030101010101" pitchFamily="2" charset="-122"/>
                <a:cs typeface="Times New Roman" panose="02020603050405020304" pitchFamily="18" charset="0"/>
              </a:rPr>
              <a:t>F</a:t>
            </a:r>
            <a:r>
              <a:rPr lang="es-ES" sz="2050" b="1" i="1" dirty="0">
                <a:solidFill>
                  <a:srgbClr val="272727"/>
                </a:solidFill>
                <a:highlight>
                  <a:srgbClr val="00FF00"/>
                </a:highlight>
                <a:latin typeface="Raleway" pitchFamily="2" charset="0"/>
                <a:ea typeface="DengXian Light" panose="02010600030101010101" pitchFamily="2" charset="-122"/>
                <a:cs typeface="Times New Roman" panose="02020603050405020304" pitchFamily="18" charset="0"/>
              </a:rPr>
              <a:t>ontibre.-.</a:t>
            </a:r>
            <a:r>
              <a:rPr lang="es-ES" sz="1200" b="1" i="0" u="sng" dirty="0">
                <a:solidFill>
                  <a:srgbClr val="0070C0"/>
                </a:solidFill>
                <a:effectLst/>
                <a:highlight>
                  <a:srgbClr val="FFFF00"/>
                </a:highlight>
                <a:latin typeface="Raleway" pitchFamily="2" charset="0"/>
              </a:rPr>
              <a:t> Llegada al</a:t>
            </a:r>
            <a:r>
              <a:rPr lang="es-ES" sz="1200" b="1" u="sng" dirty="0">
                <a:solidFill>
                  <a:srgbClr val="0070C0"/>
                </a:solidFill>
                <a:highlight>
                  <a:srgbClr val="FFFF00"/>
                </a:highlight>
                <a:latin typeface="Raleway" pitchFamily="2" charset="0"/>
              </a:rPr>
              <a:t>ojamiento 18,30 horas. Cena, velada nocturna y alojamiento.</a:t>
            </a:r>
            <a:endParaRPr lang="es-ES" sz="1200" b="1" i="0" dirty="0">
              <a:solidFill>
                <a:srgbClr val="0070C0"/>
              </a:solidFill>
              <a:effectLst/>
              <a:highlight>
                <a:srgbClr val="FFFF00"/>
              </a:highlight>
              <a:latin typeface="Raleway" pitchFamily="2" charset="0"/>
            </a:endParaRPr>
          </a:p>
          <a:p>
            <a:pPr fontAlgn="base">
              <a:lnSpc>
                <a:spcPts val="2250"/>
              </a:lnSpc>
              <a:spcBef>
                <a:spcPts val="200"/>
              </a:spcBef>
              <a:spcAft>
                <a:spcPts val="1350"/>
              </a:spcAft>
            </a:pPr>
            <a:endParaRPr lang="es-ES" sz="1200" b="1" dirty="0">
              <a:solidFill>
                <a:srgbClr val="1F3763"/>
              </a:solidFill>
              <a:effectLst/>
              <a:latin typeface="Calibri Light" panose="020F0302020204030204" pitchFamily="34" charset="0"/>
              <a:ea typeface="DengXian Light" panose="02010600030101010101" pitchFamily="2" charset="-122"/>
              <a:cs typeface="Times New Roman" panose="02020603050405020304" pitchFamily="18" charset="0"/>
            </a:endParaRPr>
          </a:p>
        </p:txBody>
      </p:sp>
      <p:sp>
        <p:nvSpPr>
          <p:cNvPr id="10" name="CuadroTexto 9">
            <a:extLst>
              <a:ext uri="{FF2B5EF4-FFF2-40B4-BE49-F238E27FC236}">
                <a16:creationId xmlns:a16="http://schemas.microsoft.com/office/drawing/2014/main" id="{BC889584-0A72-C37A-244C-9D4D25ECF2D5}"/>
              </a:ext>
            </a:extLst>
          </p:cNvPr>
          <p:cNvSpPr txBox="1"/>
          <p:nvPr/>
        </p:nvSpPr>
        <p:spPr>
          <a:xfrm>
            <a:off x="190900" y="3181566"/>
            <a:ext cx="6667102" cy="276999"/>
          </a:xfrm>
          <a:prstGeom prst="rect">
            <a:avLst/>
          </a:prstGeom>
          <a:noFill/>
        </p:spPr>
        <p:txBody>
          <a:bodyPr wrap="square">
            <a:spAutoFit/>
          </a:bodyPr>
          <a:lstStyle/>
          <a:p>
            <a:pPr algn="l"/>
            <a:r>
              <a:rPr lang="es-ES" sz="1200" b="0" i="0" dirty="0">
                <a:solidFill>
                  <a:srgbClr val="000000"/>
                </a:solidFill>
                <a:effectLst/>
                <a:highlight>
                  <a:srgbClr val="F5F5F5"/>
                </a:highlight>
                <a:latin typeface="Raleway" pitchFamily="2" charset="0"/>
              </a:rPr>
              <a:t>.</a:t>
            </a:r>
            <a:endParaRPr lang="es-ES" sz="1200" dirty="0"/>
          </a:p>
        </p:txBody>
      </p:sp>
      <p:sp>
        <p:nvSpPr>
          <p:cNvPr id="16" name="CuadroTexto 15">
            <a:extLst>
              <a:ext uri="{FF2B5EF4-FFF2-40B4-BE49-F238E27FC236}">
                <a16:creationId xmlns:a16="http://schemas.microsoft.com/office/drawing/2014/main" id="{CC19874F-5AF7-17E3-7FE1-7FF754128258}"/>
              </a:ext>
            </a:extLst>
          </p:cNvPr>
          <p:cNvSpPr txBox="1"/>
          <p:nvPr/>
        </p:nvSpPr>
        <p:spPr>
          <a:xfrm>
            <a:off x="122926" y="5030479"/>
            <a:ext cx="6094562" cy="276999"/>
          </a:xfrm>
          <a:prstGeom prst="rect">
            <a:avLst/>
          </a:prstGeom>
          <a:noFill/>
        </p:spPr>
        <p:txBody>
          <a:bodyPr wrap="square">
            <a:spAutoFit/>
          </a:bodyPr>
          <a:lstStyle/>
          <a:p>
            <a:pPr marL="0" indent="0">
              <a:buNone/>
            </a:pPr>
            <a:r>
              <a:rPr lang="es-ES" sz="1200" b="0" i="0" dirty="0">
                <a:solidFill>
                  <a:srgbClr val="C10000"/>
                </a:solidFill>
                <a:effectLst/>
                <a:highlight>
                  <a:srgbClr val="F5F5F5"/>
                </a:highlight>
                <a:latin typeface="Raleway" pitchFamily="2" charset="0"/>
              </a:rPr>
              <a:t> </a:t>
            </a:r>
          </a:p>
        </p:txBody>
      </p:sp>
      <p:sp>
        <p:nvSpPr>
          <p:cNvPr id="4" name="CuadroTexto 3">
            <a:extLst>
              <a:ext uri="{FF2B5EF4-FFF2-40B4-BE49-F238E27FC236}">
                <a16:creationId xmlns:a16="http://schemas.microsoft.com/office/drawing/2014/main" id="{B2523B0F-7FB9-33BA-CCC0-3872F0A6CCA3}"/>
              </a:ext>
            </a:extLst>
          </p:cNvPr>
          <p:cNvSpPr txBox="1"/>
          <p:nvPr/>
        </p:nvSpPr>
        <p:spPr>
          <a:xfrm>
            <a:off x="184777" y="2244060"/>
            <a:ext cx="8957066" cy="2339102"/>
          </a:xfrm>
          <a:prstGeom prst="rect">
            <a:avLst/>
          </a:prstGeom>
          <a:noFill/>
        </p:spPr>
        <p:txBody>
          <a:bodyPr wrap="square">
            <a:spAutoFit/>
          </a:bodyPr>
          <a:lstStyle/>
          <a:p>
            <a:r>
              <a:rPr lang="es-ES" sz="2000" b="1" i="1" dirty="0">
                <a:effectLst/>
                <a:highlight>
                  <a:srgbClr val="D3D3D3"/>
                </a:highlight>
                <a:latin typeface="Calibri" panose="020F0502020204030204" pitchFamily="34" charset="0"/>
                <a:ea typeface="Calibri" panose="020F0502020204030204" pitchFamily="34" charset="0"/>
                <a:cs typeface="Arial" panose="020B0604020202020204" pitchFamily="34" charset="0"/>
              </a:rPr>
              <a:t>DIA 1º Salida de origen</a:t>
            </a:r>
            <a:r>
              <a:rPr lang="es-ES" sz="2000" b="1" i="1" dirty="0">
                <a:effectLst/>
                <a:latin typeface="Calibri" panose="020F0502020204030204" pitchFamily="34" charset="0"/>
                <a:ea typeface="Calibri" panose="020F0502020204030204" pitchFamily="34" charset="0"/>
                <a:cs typeface="Arial" panose="020B0604020202020204" pitchFamily="34" charset="0"/>
              </a:rPr>
              <a:t>, </a:t>
            </a:r>
            <a:r>
              <a:rPr lang="es-ES" sz="1800" b="1" dirty="0">
                <a:solidFill>
                  <a:srgbClr val="0000FF"/>
                </a:solidFill>
                <a:effectLst/>
                <a:latin typeface="Calibri" panose="020F0502020204030204" pitchFamily="34" charset="0"/>
                <a:ea typeface="Times New Roman" panose="02020603050405020304" pitchFamily="18" charset="0"/>
                <a:cs typeface="Arial" panose="020B0604020202020204" pitchFamily="34" charset="0"/>
              </a:rPr>
              <a:t>Salida de origen, con nuestros monitores guías " JVC SPORTS"</a:t>
            </a:r>
            <a:r>
              <a:rPr lang="es-ES" sz="1800" dirty="0">
                <a:effectLst/>
                <a:latin typeface="Calibri" panose="020F0502020204030204" pitchFamily="34" charset="0"/>
                <a:ea typeface="Times New Roman" panose="02020603050405020304" pitchFamily="18" charset="0"/>
                <a:cs typeface="Arial" panose="020B0604020202020204" pitchFamily="34" charset="0"/>
              </a:rPr>
              <a:t>, desde la salida, nos asistirán durante todo el viaje, cuidando todos los detalles de conexión con el personal del alojamiento, coordinando todas las actividades programadas, saliendo a las 6 de la mañana desde origen con </a:t>
            </a:r>
            <a:r>
              <a:rPr lang="es-ES" sz="1800" b="1" i="1" dirty="0">
                <a:effectLst/>
                <a:highlight>
                  <a:srgbClr val="FFFF00"/>
                </a:highlight>
                <a:latin typeface="Calibri" panose="020F0502020204030204" pitchFamily="34" charset="0"/>
                <a:ea typeface="Calibri" panose="020F0502020204030204" pitchFamily="34" charset="0"/>
                <a:cs typeface="Arial" panose="020B0604020202020204" pitchFamily="34" charset="0"/>
              </a:rPr>
              <a:t>bocadillos caseros</a:t>
            </a:r>
            <a:r>
              <a:rPr lang="es-ES" sz="1800" dirty="0">
                <a:effectLst/>
                <a:latin typeface="Calibri" panose="020F0502020204030204" pitchFamily="34" charset="0"/>
                <a:ea typeface="Times New Roman" panose="02020603050405020304" pitchFamily="18" charset="0"/>
                <a:cs typeface="Arial" panose="020B0604020202020204" pitchFamily="34" charset="0"/>
              </a:rPr>
              <a:t>, </a:t>
            </a:r>
            <a:r>
              <a:rPr lang="es-ES" sz="1800" b="1" i="1" dirty="0">
                <a:effectLst/>
                <a:latin typeface="Calibri" panose="020F0502020204030204" pitchFamily="34" charset="0"/>
                <a:ea typeface="Calibri" panose="020F0502020204030204" pitchFamily="34" charset="0"/>
                <a:cs typeface="Arial" panose="020B0604020202020204" pitchFamily="34" charset="0"/>
              </a:rPr>
              <a:t>siendo la parada principal en </a:t>
            </a:r>
            <a:r>
              <a:rPr lang="es-ES" sz="1800" b="1" i="1" dirty="0">
                <a:effectLst/>
                <a:highlight>
                  <a:srgbClr val="FFFF00"/>
                </a:highlight>
                <a:latin typeface="Calibri" panose="020F0502020204030204" pitchFamily="34" charset="0"/>
                <a:ea typeface="Calibri" panose="020F0502020204030204" pitchFamily="34" charset="0"/>
                <a:cs typeface="Arial" panose="020B0604020202020204" pitchFamily="34" charset="0"/>
              </a:rPr>
              <a:t>Castillo de la Mota de Medina del Campo</a:t>
            </a:r>
            <a:r>
              <a:rPr lang="es-ES" sz="1800" b="1" i="1" dirty="0">
                <a:effectLst/>
                <a:latin typeface="Calibri" panose="020F0502020204030204" pitchFamily="34" charset="0"/>
                <a:ea typeface="Calibri" panose="020F0502020204030204" pitchFamily="34" charset="0"/>
                <a:cs typeface="Arial" panose="020B0604020202020204" pitchFamily="34" charset="0"/>
              </a:rPr>
              <a:t>, donde veremos los monumentos principales, llegando al alojamiento de “Las indianas” , en Villar, a los pies de Alto Campoo, pasando por Fontibre. Punto verde de nuestro viaje. Donde veremos el nacimiento de  rio Ebro. También nos daremos una vuelta por el bastión defensivo del Castillo de Argüeso. </a:t>
            </a:r>
            <a:endParaRPr lang="es-ES" dirty="0"/>
          </a:p>
        </p:txBody>
      </p:sp>
      <p:pic>
        <p:nvPicPr>
          <p:cNvPr id="3" name="Imagen 2">
            <a:extLst>
              <a:ext uri="{FF2B5EF4-FFF2-40B4-BE49-F238E27FC236}">
                <a16:creationId xmlns:a16="http://schemas.microsoft.com/office/drawing/2014/main" id="{FBDAD2FF-E61F-FB24-82CB-18B479B0A57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45260" y="4052021"/>
            <a:ext cx="3509586" cy="2573647"/>
          </a:xfrm>
          <a:prstGeom prst="rect">
            <a:avLst/>
          </a:prstGeom>
          <a:noFill/>
          <a:ln>
            <a:noFill/>
          </a:ln>
        </p:spPr>
      </p:pic>
      <p:pic>
        <p:nvPicPr>
          <p:cNvPr id="6" name="Imagen 5">
            <a:extLst>
              <a:ext uri="{FF2B5EF4-FFF2-40B4-BE49-F238E27FC236}">
                <a16:creationId xmlns:a16="http://schemas.microsoft.com/office/drawing/2014/main" id="{F0C52F60-9172-8A8B-01D5-DCA26618C9D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168" y="4483004"/>
            <a:ext cx="3843138" cy="2142664"/>
          </a:xfrm>
          <a:prstGeom prst="rect">
            <a:avLst/>
          </a:prstGeom>
          <a:noFill/>
          <a:ln>
            <a:noFill/>
          </a:ln>
        </p:spPr>
      </p:pic>
      <p:pic>
        <p:nvPicPr>
          <p:cNvPr id="7" name="Imagen 6">
            <a:extLst>
              <a:ext uri="{FF2B5EF4-FFF2-40B4-BE49-F238E27FC236}">
                <a16:creationId xmlns:a16="http://schemas.microsoft.com/office/drawing/2014/main" id="{16173D84-B3DB-4678-3CD2-EBA01EDBDCA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57694" y="2279659"/>
            <a:ext cx="2781300" cy="1775460"/>
          </a:xfrm>
          <a:prstGeom prst="rect">
            <a:avLst/>
          </a:prstGeom>
          <a:noFill/>
          <a:ln>
            <a:noFill/>
          </a:ln>
        </p:spPr>
      </p:pic>
      <p:pic>
        <p:nvPicPr>
          <p:cNvPr id="8" name="Imagen 7">
            <a:extLst>
              <a:ext uri="{FF2B5EF4-FFF2-40B4-BE49-F238E27FC236}">
                <a16:creationId xmlns:a16="http://schemas.microsoft.com/office/drawing/2014/main" id="{5EF7A8F2-236F-2E8B-CAC9-C1B41EB52DC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16314" y="4475609"/>
            <a:ext cx="4328946" cy="2124659"/>
          </a:xfrm>
          <a:prstGeom prst="rect">
            <a:avLst/>
          </a:prstGeom>
          <a:noFill/>
          <a:ln>
            <a:noFill/>
          </a:ln>
        </p:spPr>
      </p:pic>
    </p:spTree>
    <p:extLst>
      <p:ext uri="{BB962C8B-B14F-4D97-AF65-F5344CB8AC3E}">
        <p14:creationId xmlns:p14="http://schemas.microsoft.com/office/powerpoint/2010/main" val="1530071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p:cNvSpPr>
            <a:spLocks noGrp="1"/>
          </p:cNvSpPr>
          <p:nvPr>
            <p:ph type="title"/>
          </p:nvPr>
        </p:nvSpPr>
        <p:spPr>
          <a:xfrm>
            <a:off x="282652" y="1026543"/>
            <a:ext cx="11733943" cy="707365"/>
          </a:xfrm>
        </p:spPr>
        <p:txBody>
          <a:bodyPr rtlCol="0">
            <a:normAutofit fontScale="90000"/>
          </a:bodyPr>
          <a:lstStyle/>
          <a:p>
            <a:pPr rtl="0"/>
            <a:r>
              <a:rPr lang="es-ES" dirty="0">
                <a:solidFill>
                  <a:srgbClr val="0070C0"/>
                </a:solidFill>
                <a:highlight>
                  <a:srgbClr val="FFFF00"/>
                </a:highlight>
                <a:latin typeface="Segoe UI Light" panose="020B0502040204020203" pitchFamily="34" charset="0"/>
                <a:cs typeface="Segoe UI Light" panose="020B0502040204020203" pitchFamily="34" charset="0"/>
              </a:rPr>
              <a:t>DÍA 2. Kayac en el rio Ebro. </a:t>
            </a:r>
            <a:r>
              <a:rPr lang="es-ES" b="1" i="0" dirty="0">
                <a:solidFill>
                  <a:srgbClr val="0070C0"/>
                </a:solidFill>
                <a:effectLst/>
                <a:highlight>
                  <a:srgbClr val="FFFF00"/>
                </a:highlight>
                <a:latin typeface="Segoe UI" panose="020B0502040204020203" pitchFamily="34" charset="0"/>
              </a:rPr>
              <a:t>Poblado Romano de Juliobriga. Ruta del pueblo sumergido de las Rozas</a:t>
            </a:r>
            <a:r>
              <a:rPr lang="es-ES" b="1" dirty="0">
                <a:solidFill>
                  <a:srgbClr val="0070C0"/>
                </a:solidFill>
                <a:highlight>
                  <a:srgbClr val="FFFF00"/>
                </a:highlight>
                <a:latin typeface="Segoe UI" panose="020B0502040204020203" pitchFamily="34" charset="0"/>
              </a:rPr>
              <a:t>. Actividades deportivas “El arroyo”</a:t>
            </a:r>
            <a:r>
              <a:rPr lang="es-ES" dirty="0">
                <a:solidFill>
                  <a:srgbClr val="0070C0"/>
                </a:solidFill>
                <a:highlight>
                  <a:srgbClr val="FFFF00"/>
                </a:highlight>
                <a:latin typeface="Segoe UI Light" panose="020B0502040204020203" pitchFamily="34" charset="0"/>
                <a:cs typeface="Segoe UI Light" panose="020B0502040204020203" pitchFamily="34" charset="0"/>
              </a:rPr>
              <a:t>.</a:t>
            </a:r>
          </a:p>
        </p:txBody>
      </p:sp>
      <p:sp>
        <p:nvSpPr>
          <p:cNvPr id="5" name="Marcador de contenido 4"/>
          <p:cNvSpPr>
            <a:spLocks noGrp="1"/>
          </p:cNvSpPr>
          <p:nvPr>
            <p:ph sz="half" idx="4294967295"/>
          </p:nvPr>
        </p:nvSpPr>
        <p:spPr>
          <a:xfrm>
            <a:off x="189781" y="2109381"/>
            <a:ext cx="7392838" cy="4405683"/>
          </a:xfrm>
        </p:spPr>
        <p:txBody>
          <a:bodyPr rtlCol="0">
            <a:normAutofit/>
          </a:bodyPr>
          <a:lstStyle/>
          <a:p>
            <a:pPr>
              <a:lnSpc>
                <a:spcPts val="3600"/>
              </a:lnSpc>
              <a:spcAft>
                <a:spcPts val="0"/>
              </a:spcAft>
            </a:pPr>
            <a:r>
              <a:rPr lang="es-ES" b="1" i="1" dirty="0">
                <a:solidFill>
                  <a:srgbClr val="595959"/>
                </a:solidFill>
                <a:effectLst/>
                <a:latin typeface="Calibri" panose="020F0502020204030204" pitchFamily="34" charset="0"/>
                <a:ea typeface="Calibri" panose="020F0502020204030204" pitchFamily="34" charset="0"/>
                <a:cs typeface="Arial" panose="020B0604020202020204" pitchFamily="34" charset="0"/>
              </a:rPr>
              <a:t>Desayuno 8.30</a:t>
            </a:r>
            <a:r>
              <a:rPr lang="es-ES" b="1" i="1" dirty="0">
                <a:solidFill>
                  <a:srgbClr val="5959FF"/>
                </a:solidFill>
                <a:effectLst/>
                <a:latin typeface="Calibri" panose="020F0502020204030204" pitchFamily="34" charset="0"/>
                <a:ea typeface="Calibri" panose="020F0502020204030204" pitchFamily="34" charset="0"/>
                <a:cs typeface="Arial" panose="020B0604020202020204" pitchFamily="34" charset="0"/>
              </a:rPr>
              <a:t>.</a:t>
            </a:r>
            <a:r>
              <a:rPr lang="es-ES" b="1" i="1" dirty="0">
                <a:solidFill>
                  <a:srgbClr val="FF0000"/>
                </a:solidFill>
                <a:effectLst/>
                <a:latin typeface="Calibri" panose="020F0502020204030204" pitchFamily="34" charset="0"/>
                <a:ea typeface="Calibri" panose="020F0502020204030204" pitchFamily="34" charset="0"/>
                <a:cs typeface="Arial" panose="020B0604020202020204" pitchFamily="34" charset="0"/>
              </a:rPr>
              <a:t> </a:t>
            </a:r>
            <a:r>
              <a:rPr lang="es-ES" b="1" i="1" dirty="0">
                <a:effectLst/>
                <a:latin typeface="Times New Roman" panose="02020603050405020304" pitchFamily="18" charset="0"/>
                <a:ea typeface="Times New Roman" panose="02020603050405020304" pitchFamily="18" charset="0"/>
              </a:rPr>
              <a:t>Desayuno. 8.30 h</a:t>
            </a:r>
            <a:r>
              <a:rPr lang="es-ES" b="1" i="1" dirty="0">
                <a:solidFill>
                  <a:srgbClr val="FF0000"/>
                </a:solidFill>
                <a:effectLst/>
                <a:latin typeface="Times New Roman" panose="02020603050405020304" pitchFamily="18" charset="0"/>
                <a:ea typeface="Times New Roman" panose="02020603050405020304" pitchFamily="18" charset="0"/>
              </a:rPr>
              <a:t> </a:t>
            </a:r>
            <a:r>
              <a:rPr lang="es-ES" b="1" dirty="0">
                <a:effectLst/>
                <a:highlight>
                  <a:srgbClr val="00FF00"/>
                </a:highlight>
                <a:latin typeface="Times New Roman" panose="02020603050405020304" pitchFamily="18" charset="0"/>
                <a:ea typeface="Times New Roman" panose="02020603050405020304" pitchFamily="18" charset="0"/>
              </a:rPr>
              <a:t>CANOAS K2</a:t>
            </a:r>
            <a:r>
              <a:rPr lang="es-ES" b="1" i="1" dirty="0">
                <a:solidFill>
                  <a:srgbClr val="000000"/>
                </a:solidFill>
                <a:effectLst/>
                <a:latin typeface="Times New Roman" panose="02020603050405020304" pitchFamily="18" charset="0"/>
                <a:ea typeface="Times New Roman" panose="02020603050405020304" pitchFamily="18" charset="0"/>
              </a:rPr>
              <a:t>,</a:t>
            </a:r>
            <a:r>
              <a:rPr lang="es-ES" b="1" i="1" dirty="0">
                <a:effectLst/>
                <a:latin typeface="Times New Roman" panose="02020603050405020304" pitchFamily="18" charset="0"/>
                <a:ea typeface="Times New Roman" panose="02020603050405020304" pitchFamily="18" charset="0"/>
              </a:rPr>
              <a:t> disfrutando de la aventura y la naturaleza. El caudal de nuestros ríos en primavera / verano, hacen de la canoa biplaza una aventura apasionante. Durante la travesía disfrutaremos de la majestuosidad del nacimiento del Ebro y de la naturaleza. Almuerzo en el albergue.</a:t>
            </a:r>
            <a:r>
              <a:rPr lang="es-ES" b="1" i="1" dirty="0">
                <a:effectLst/>
                <a:highlight>
                  <a:srgbClr val="FFFF00"/>
                </a:highlight>
                <a:latin typeface="Times New Roman" panose="02020603050405020304" pitchFamily="18" charset="0"/>
                <a:ea typeface="Times New Roman" panose="02020603050405020304" pitchFamily="18" charset="0"/>
              </a:rPr>
              <a:t> Comida alojamiento</a:t>
            </a:r>
            <a:r>
              <a:rPr lang="es-ES" b="1" i="1" dirty="0">
                <a:effectLst/>
                <a:latin typeface="Times New Roman" panose="02020603050405020304" pitchFamily="18" charset="0"/>
                <a:ea typeface="Times New Roman" panose="02020603050405020304" pitchFamily="18" charset="0"/>
              </a:rPr>
              <a:t>. TARDE:  16.00 h. Ruta hacia el pueblo sumergido de Las Rozas, y actividades deportivas. DISFRUTAR DEL ROMANICO DEL PUEBLO DE REINOSA. </a:t>
            </a:r>
            <a:r>
              <a:rPr lang="es-ES" b="1" i="1" dirty="0">
                <a:solidFill>
                  <a:srgbClr val="595959"/>
                </a:solidFill>
                <a:effectLst/>
                <a:highlight>
                  <a:srgbClr val="D3D3D3"/>
                </a:highlight>
                <a:latin typeface="Calibri" panose="020F0502020204030204" pitchFamily="34" charset="0"/>
                <a:ea typeface="Calibri" panose="020F0502020204030204" pitchFamily="34" charset="0"/>
                <a:cs typeface="Arial" panose="020B0604020202020204" pitchFamily="34" charset="0"/>
              </a:rPr>
              <a:t>ACTIVIDADES DE OCIO Y TIEMPO LIBRE: </a:t>
            </a:r>
            <a:r>
              <a:rPr lang="es-ES" dirty="0">
                <a:solidFill>
                  <a:srgbClr val="595959"/>
                </a:solidFill>
                <a:effectLst/>
                <a:highlight>
                  <a:srgbClr val="D3D3D3"/>
                </a:highlight>
                <a:latin typeface="Calibri" panose="020F0502020204030204" pitchFamily="34" charset="0"/>
                <a:ea typeface="Times New Roman" panose="02020603050405020304" pitchFamily="18" charset="0"/>
                <a:cs typeface="Arial" panose="020B0604020202020204" pitchFamily="34" charset="0"/>
              </a:rPr>
              <a:t>Cena y Alojamiento.</a:t>
            </a:r>
            <a:endParaRPr lang="es-ES" dirty="0">
              <a:solidFill>
                <a:srgbClr val="595959"/>
              </a:solidFill>
              <a:effectLst/>
              <a:latin typeface="Calibri" panose="020F0502020204030204" pitchFamily="34" charset="0"/>
              <a:ea typeface="Calibri" panose="020F0502020204030204" pitchFamily="34" charset="0"/>
              <a:cs typeface="Arial" panose="020B0604020202020204" pitchFamily="34" charset="0"/>
            </a:endParaRPr>
          </a:p>
          <a:p>
            <a:pPr>
              <a:lnSpc>
                <a:spcPts val="3600"/>
              </a:lnSpc>
              <a:spcAft>
                <a:spcPts val="0"/>
              </a:spcAft>
            </a:pPr>
            <a:endParaRPr lang="es-ES" sz="1800" dirty="0">
              <a:effectLst/>
              <a:latin typeface="Times New Roman" panose="02020603050405020304" pitchFamily="18" charset="0"/>
              <a:ea typeface="Times New Roman" panose="02020603050405020304" pitchFamily="18" charset="0"/>
            </a:endParaRPr>
          </a:p>
          <a:p>
            <a:pPr>
              <a:lnSpc>
                <a:spcPts val="3600"/>
              </a:lnSpc>
              <a:spcAft>
                <a:spcPts val="0"/>
              </a:spcAft>
            </a:pPr>
            <a:endParaRPr lang="es-ES" sz="1800" dirty="0">
              <a:effectLst/>
              <a:latin typeface="Times New Roman" panose="02020603050405020304" pitchFamily="18" charset="0"/>
              <a:ea typeface="Times New Roman" panose="02020603050405020304" pitchFamily="18" charset="0"/>
            </a:endParaRPr>
          </a:p>
          <a:p>
            <a:pPr>
              <a:lnSpc>
                <a:spcPts val="3600"/>
              </a:lnSpc>
              <a:spcAft>
                <a:spcPts val="0"/>
              </a:spcAft>
            </a:pPr>
            <a:endParaRPr lang="es-ES" sz="2800" b="1" i="0" dirty="0">
              <a:solidFill>
                <a:srgbClr val="36A53E"/>
              </a:solidFill>
              <a:effectLst/>
              <a:latin typeface="Raleway" pitchFamily="2" charset="0"/>
            </a:endParaRPr>
          </a:p>
          <a:p>
            <a:pPr>
              <a:lnSpc>
                <a:spcPts val="3600"/>
              </a:lnSpc>
              <a:spcAft>
                <a:spcPts val="0"/>
              </a:spcAft>
            </a:pPr>
            <a:endParaRPr lang="es-ES" sz="1800" dirty="0">
              <a:solidFill>
                <a:srgbClr val="595959"/>
              </a:solidFill>
              <a:effectLst/>
              <a:latin typeface="Calibri" panose="020F0502020204030204" pitchFamily="34" charset="0"/>
              <a:ea typeface="Calibri" panose="020F0502020204030204" pitchFamily="34" charset="0"/>
              <a:cs typeface="Arial" panose="020B0604020202020204" pitchFamily="34" charset="0"/>
            </a:endParaRPr>
          </a:p>
          <a:p>
            <a:pPr marL="0" indent="0" rtl="0">
              <a:lnSpc>
                <a:spcPts val="3600"/>
              </a:lnSpc>
              <a:spcAft>
                <a:spcPts val="0"/>
              </a:spcAft>
              <a:buNone/>
            </a:pPr>
            <a:endParaRPr lang="es-ES" sz="2000" dirty="0">
              <a:latin typeface="Segoe UI Light" panose="020B0502040204020203" pitchFamily="34" charset="0"/>
              <a:cs typeface="Segoe UI Light" panose="020B0502040204020203" pitchFamily="34" charset="0"/>
            </a:endParaRPr>
          </a:p>
          <a:p>
            <a:pPr marL="0" indent="0" rtl="0">
              <a:lnSpc>
                <a:spcPts val="3600"/>
              </a:lnSpc>
              <a:spcAft>
                <a:spcPts val="0"/>
              </a:spcAft>
              <a:buNone/>
            </a:pPr>
            <a:endParaRPr lang="es-ES" sz="2000" dirty="0">
              <a:latin typeface="Segoe UI Light" panose="020B0502040204020203" pitchFamily="34" charset="0"/>
              <a:cs typeface="Segoe UI Light" panose="020B0502040204020203" pitchFamily="34" charset="0"/>
            </a:endParaRPr>
          </a:p>
        </p:txBody>
      </p:sp>
      <p:pic>
        <p:nvPicPr>
          <p:cNvPr id="2" name="Imagen 1" descr="Una torre con un reloj en la playa&#10;&#10;Descripción generada automáticamente">
            <a:extLst>
              <a:ext uri="{FF2B5EF4-FFF2-40B4-BE49-F238E27FC236}">
                <a16:creationId xmlns:a16="http://schemas.microsoft.com/office/drawing/2014/main" id="{EDB3F06F-C859-2F11-71F6-98BA661141F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18466" y="1214109"/>
            <a:ext cx="3206115" cy="2676404"/>
          </a:xfrm>
          <a:prstGeom prst="rect">
            <a:avLst/>
          </a:prstGeom>
          <a:noFill/>
          <a:ln>
            <a:noFill/>
          </a:ln>
        </p:spPr>
      </p:pic>
      <p:pic>
        <p:nvPicPr>
          <p:cNvPr id="3" name="Imagen 2" descr="Un grupo de personas en un campo de fútbol&#10;&#10;Descripción generada automáticamente">
            <a:extLst>
              <a:ext uri="{FF2B5EF4-FFF2-40B4-BE49-F238E27FC236}">
                <a16:creationId xmlns:a16="http://schemas.microsoft.com/office/drawing/2014/main" id="{496921DE-50E7-B173-1801-9E6F4856249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86068" y="4477110"/>
            <a:ext cx="3732398" cy="2115592"/>
          </a:xfrm>
          <a:prstGeom prst="rect">
            <a:avLst/>
          </a:prstGeom>
          <a:noFill/>
          <a:ln>
            <a:noFill/>
          </a:ln>
        </p:spPr>
      </p:pic>
      <p:pic>
        <p:nvPicPr>
          <p:cNvPr id="7" name="Imagen 6" descr="Un grupo de personas en un barco en el mar&#10;&#10;Descripción generada automáticamente">
            <a:extLst>
              <a:ext uri="{FF2B5EF4-FFF2-40B4-BE49-F238E27FC236}">
                <a16:creationId xmlns:a16="http://schemas.microsoft.com/office/drawing/2014/main" id="{8E0EB02E-E935-A7CA-0D87-21B810F36DC5}"/>
              </a:ext>
            </a:extLst>
          </p:cNvPr>
          <p:cNvPicPr>
            <a:picLocks noChangeAspect="1"/>
          </p:cNvPicPr>
          <p:nvPr/>
        </p:nvPicPr>
        <p:blipFill>
          <a:blip r:embed="rId5"/>
          <a:stretch>
            <a:fillRect/>
          </a:stretch>
        </p:blipFill>
        <p:spPr>
          <a:xfrm>
            <a:off x="8718466" y="3890513"/>
            <a:ext cx="3206115" cy="2710818"/>
          </a:xfrm>
          <a:prstGeom prst="rect">
            <a:avLst/>
          </a:prstGeom>
        </p:spPr>
      </p:pic>
      <p:pic>
        <p:nvPicPr>
          <p:cNvPr id="11" name="Imagen 10" descr="Un campo de tierra&#10;&#10;Descripción generada automáticamente con confianza media">
            <a:extLst>
              <a:ext uri="{FF2B5EF4-FFF2-40B4-BE49-F238E27FC236}">
                <a16:creationId xmlns:a16="http://schemas.microsoft.com/office/drawing/2014/main" id="{82CBBD90-D70D-1A75-7052-2320F175969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47313" y="4485739"/>
            <a:ext cx="3838755" cy="2115592"/>
          </a:xfrm>
          <a:prstGeom prst="rect">
            <a:avLst/>
          </a:prstGeom>
          <a:noFill/>
          <a:ln>
            <a:noFill/>
          </a:ln>
        </p:spPr>
      </p:pic>
    </p:spTree>
    <p:extLst>
      <p:ext uri="{BB962C8B-B14F-4D97-AF65-F5344CB8AC3E}">
        <p14:creationId xmlns:p14="http://schemas.microsoft.com/office/powerpoint/2010/main" val="893025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2D0E7-3E2B-FEC1-2ADA-BEBF6D738B06}"/>
              </a:ext>
            </a:extLst>
          </p:cNvPr>
          <p:cNvSpPr>
            <a:spLocks noGrp="1"/>
          </p:cNvSpPr>
          <p:nvPr>
            <p:ph type="title"/>
          </p:nvPr>
        </p:nvSpPr>
        <p:spPr>
          <a:xfrm>
            <a:off x="245162" y="223770"/>
            <a:ext cx="10555110" cy="640080"/>
          </a:xfrm>
        </p:spPr>
        <p:txBody>
          <a:bodyPr>
            <a:normAutofit/>
          </a:bodyPr>
          <a:lstStyle/>
          <a:p>
            <a:r>
              <a:rPr lang="es-ES" b="1" dirty="0">
                <a:solidFill>
                  <a:srgbClr val="FF0000"/>
                </a:solidFill>
                <a:effectLst>
                  <a:outerShdw blurRad="38100" dist="38100" dir="2700000" algn="tl">
                    <a:srgbClr val="000000">
                      <a:alpha val="43137"/>
                    </a:srgbClr>
                  </a:outerShdw>
                </a:effectLst>
              </a:rPr>
              <a:t>Día 3. Opción A. parque de Cabárceno. Reinosa y su patrimonio</a:t>
            </a:r>
          </a:p>
        </p:txBody>
      </p:sp>
      <p:sp>
        <p:nvSpPr>
          <p:cNvPr id="5" name="CuadroTexto 4">
            <a:extLst>
              <a:ext uri="{FF2B5EF4-FFF2-40B4-BE49-F238E27FC236}">
                <a16:creationId xmlns:a16="http://schemas.microsoft.com/office/drawing/2014/main" id="{A9E72BBB-A521-4B05-0574-398F262C9AA2}"/>
              </a:ext>
            </a:extLst>
          </p:cNvPr>
          <p:cNvSpPr txBox="1"/>
          <p:nvPr/>
        </p:nvSpPr>
        <p:spPr>
          <a:xfrm>
            <a:off x="201795" y="1147679"/>
            <a:ext cx="6370607" cy="2898294"/>
          </a:xfrm>
          <a:prstGeom prst="rect">
            <a:avLst/>
          </a:prstGeom>
          <a:noFill/>
        </p:spPr>
        <p:txBody>
          <a:bodyPr wrap="square">
            <a:spAutoFit/>
          </a:bodyPr>
          <a:lstStyle/>
          <a:p>
            <a:pPr>
              <a:lnSpc>
                <a:spcPct val="107000"/>
              </a:lnSpc>
              <a:spcAft>
                <a:spcPts val="800"/>
              </a:spcAft>
            </a:pPr>
            <a:r>
              <a:rPr lang="es-ES" sz="1800" b="1" i="1" dirty="0">
                <a:solidFill>
                  <a:srgbClr val="FF0000"/>
                </a:solidFill>
                <a:effectLst/>
                <a:latin typeface="Calibri" panose="020F0502020204030204" pitchFamily="34" charset="0"/>
                <a:ea typeface="Calibri" panose="020F0502020204030204" pitchFamily="34" charset="0"/>
                <a:cs typeface="Arial" panose="020B0604020202020204" pitchFamily="34" charset="0"/>
              </a:rPr>
              <a:t>Desayuno 8,00. </a:t>
            </a:r>
            <a:r>
              <a:rPr lang="es-ES" sz="1800" b="1" i="1" dirty="0">
                <a:solidFill>
                  <a:srgbClr val="FF5959"/>
                </a:solidFill>
                <a:effectLst/>
                <a:latin typeface="Calibri" panose="020F0502020204030204" pitchFamily="34" charset="0"/>
                <a:ea typeface="Calibri" panose="020F0502020204030204" pitchFamily="34" charset="0"/>
                <a:cs typeface="Arial" panose="020B0604020202020204" pitchFamily="34" charset="0"/>
              </a:rPr>
              <a:t>PARQUE DE CABARCENO.</a:t>
            </a:r>
            <a:r>
              <a:rPr lang="es-ES" sz="1800" dirty="0">
                <a:solidFill>
                  <a:srgbClr val="202122"/>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 </a:t>
            </a:r>
            <a:r>
              <a:rPr lang="es-ES" sz="1800" b="1" i="1" dirty="0">
                <a:solidFill>
                  <a:srgbClr val="FF0000"/>
                </a:solidFill>
                <a:effectLst/>
                <a:latin typeface="Calibri" panose="020F0502020204030204" pitchFamily="34" charset="0"/>
                <a:ea typeface="Calibri" panose="020F0502020204030204" pitchFamily="34" charset="0"/>
                <a:cs typeface="Arial" panose="020B0604020202020204" pitchFamily="34" charset="0"/>
              </a:rPr>
              <a:t>10.00- 17.00 H. </a:t>
            </a:r>
          </a:p>
          <a:p>
            <a:pPr>
              <a:lnSpc>
                <a:spcPct val="107000"/>
              </a:lnSpc>
              <a:spcAft>
                <a:spcPts val="800"/>
              </a:spcAft>
            </a:pPr>
            <a:r>
              <a:rPr lang="es-ES" sz="1800" b="1" i="1" dirty="0">
                <a:effectLst/>
                <a:highlight>
                  <a:srgbClr val="FFFF00"/>
                </a:highlight>
                <a:latin typeface="Calibri" panose="020F0502020204030204" pitchFamily="34" charset="0"/>
                <a:ea typeface="Calibri" panose="020F0502020204030204" pitchFamily="34" charset="0"/>
                <a:cs typeface="Arial" panose="020B0604020202020204" pitchFamily="34" charset="0"/>
              </a:rPr>
              <a:t> Salida con Picnic</a:t>
            </a:r>
            <a:r>
              <a:rPr lang="es-ES" sz="1800" dirty="0">
                <a:solidFill>
                  <a:srgbClr val="202122"/>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 Los visitantes pueden ver osos, rinocerontes, ciervos, gamos o monos de Gibraltar, es un recinto natural con animales en semilibertad. En esta zona existían unas minas de hierro, cuyas estructuras industriales aún pueden verse. Llegada al alojamiento a las 19.00 h.</a:t>
            </a:r>
            <a:r>
              <a:rPr lang="es-ES" sz="1200" b="1" i="1" dirty="0">
                <a:solidFill>
                  <a:srgbClr val="4472C4"/>
                </a:solidFill>
                <a:latin typeface="Calibri" panose="020F0502020204030204" pitchFamily="34" charset="0"/>
                <a:ea typeface="Calibri" panose="020F0502020204030204" pitchFamily="34" charset="0"/>
                <a:cs typeface="Arial" panose="020B0604020202020204" pitchFamily="34" charset="0"/>
              </a:rPr>
              <a:t> </a:t>
            </a:r>
          </a:p>
          <a:p>
            <a:pPr>
              <a:lnSpc>
                <a:spcPct val="107000"/>
              </a:lnSpc>
              <a:spcAft>
                <a:spcPts val="800"/>
              </a:spcAft>
            </a:pPr>
            <a:r>
              <a:rPr lang="es-ES" sz="1600" b="1" i="1" dirty="0">
                <a:solidFill>
                  <a:srgbClr val="4472C4"/>
                </a:solidFill>
                <a:latin typeface="Calibri" panose="020F0502020204030204" pitchFamily="34" charset="0"/>
                <a:ea typeface="Calibri" panose="020F0502020204030204" pitchFamily="34" charset="0"/>
                <a:cs typeface="Arial" panose="020B0604020202020204" pitchFamily="34" charset="0"/>
              </a:rPr>
              <a:t>Visita a Reinosa y su patrimonio cultural.</a:t>
            </a:r>
          </a:p>
          <a:p>
            <a:pPr>
              <a:lnSpc>
                <a:spcPct val="107000"/>
              </a:lnSpc>
              <a:spcAft>
                <a:spcPts val="800"/>
              </a:spcAft>
            </a:pPr>
            <a:r>
              <a:rPr lang="es-ES" sz="1200" b="1" i="1" dirty="0">
                <a:solidFill>
                  <a:srgbClr val="4472C4"/>
                </a:solidFill>
                <a:effectLst/>
                <a:latin typeface="Calibri" panose="020F0502020204030204" pitchFamily="34" charset="0"/>
                <a:ea typeface="Calibri" panose="020F0502020204030204" pitchFamily="34" charset="0"/>
                <a:cs typeface="Arial" panose="020B0604020202020204" pitchFamily="34" charset="0"/>
              </a:rPr>
              <a:t> </a:t>
            </a:r>
            <a:r>
              <a:rPr lang="es-ES" sz="1200" dirty="0">
                <a:solidFill>
                  <a:srgbClr val="202122"/>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Llegada al alojamiento a las 20.00 h. Cena, </a:t>
            </a:r>
            <a:r>
              <a:rPr lang="es-ES" sz="1200" dirty="0">
                <a:solidFill>
                  <a:srgbClr val="202122"/>
                </a:solidFill>
                <a:highlight>
                  <a:srgbClr val="FFFFFF"/>
                </a:highlight>
                <a:latin typeface="Arial" panose="020B0604020202020204" pitchFamily="34" charset="0"/>
                <a:ea typeface="Calibri" panose="020F0502020204030204" pitchFamily="34" charset="0"/>
                <a:cs typeface="Arial" panose="020B0604020202020204" pitchFamily="34" charset="0"/>
              </a:rPr>
              <a:t>velada nocturna</a:t>
            </a:r>
            <a:r>
              <a:rPr lang="es-ES" sz="1200" dirty="0">
                <a:solidFill>
                  <a:srgbClr val="202122"/>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 y alojamiento.</a:t>
            </a:r>
          </a:p>
          <a:p>
            <a:pPr>
              <a:lnSpc>
                <a:spcPct val="107000"/>
              </a:lnSpc>
              <a:spcAft>
                <a:spcPts val="800"/>
              </a:spcAft>
            </a:pPr>
            <a:r>
              <a:rPr lang="es-ES" sz="1000" dirty="0">
                <a:solidFill>
                  <a:srgbClr val="202122"/>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Cena, </a:t>
            </a:r>
            <a:r>
              <a:rPr lang="es-ES" sz="1000" dirty="0">
                <a:solidFill>
                  <a:srgbClr val="202122"/>
                </a:solidFill>
                <a:highlight>
                  <a:srgbClr val="FFFFFF"/>
                </a:highlight>
                <a:latin typeface="Arial" panose="020B0604020202020204" pitchFamily="34" charset="0"/>
                <a:ea typeface="Calibri" panose="020F0502020204030204" pitchFamily="34" charset="0"/>
                <a:cs typeface="Arial" panose="020B0604020202020204" pitchFamily="34" charset="0"/>
              </a:rPr>
              <a:t>velada nocturna</a:t>
            </a:r>
            <a:r>
              <a:rPr lang="es-ES" sz="1000" dirty="0">
                <a:solidFill>
                  <a:srgbClr val="202122"/>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 y alojamiento.</a:t>
            </a:r>
            <a:endParaRPr lang="es-E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Imagen 5">
            <a:extLst>
              <a:ext uri="{FF2B5EF4-FFF2-40B4-BE49-F238E27FC236}">
                <a16:creationId xmlns:a16="http://schemas.microsoft.com/office/drawing/2014/main" id="{F209F141-6051-8732-FBCE-94D169BD15F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87065" y="1205718"/>
            <a:ext cx="5455602" cy="2629589"/>
          </a:xfrm>
          <a:prstGeom prst="rect">
            <a:avLst/>
          </a:prstGeom>
          <a:noFill/>
          <a:ln>
            <a:noFill/>
          </a:ln>
        </p:spPr>
      </p:pic>
      <p:pic>
        <p:nvPicPr>
          <p:cNvPr id="7" name="Imagen 6">
            <a:extLst>
              <a:ext uri="{FF2B5EF4-FFF2-40B4-BE49-F238E27FC236}">
                <a16:creationId xmlns:a16="http://schemas.microsoft.com/office/drawing/2014/main" id="{F6D114A9-0E4F-E7BF-402F-04DA8140A2F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4437" y="3835307"/>
            <a:ext cx="6202628" cy="2684351"/>
          </a:xfrm>
          <a:prstGeom prst="rect">
            <a:avLst/>
          </a:prstGeom>
          <a:noFill/>
          <a:ln>
            <a:noFill/>
          </a:ln>
        </p:spPr>
      </p:pic>
      <p:pic>
        <p:nvPicPr>
          <p:cNvPr id="8" name="Imagen 7" descr="Un grupo de personas en frente de un edificio&#10;&#10;Descripción generada automáticamente">
            <a:extLst>
              <a:ext uri="{FF2B5EF4-FFF2-40B4-BE49-F238E27FC236}">
                <a16:creationId xmlns:a16="http://schemas.microsoft.com/office/drawing/2014/main" id="{88EB0FD9-5534-24A3-0D8D-AA482E9B24FF}"/>
              </a:ext>
            </a:extLst>
          </p:cNvPr>
          <p:cNvPicPr>
            <a:picLocks noChangeAspect="1"/>
          </p:cNvPicPr>
          <p:nvPr/>
        </p:nvPicPr>
        <p:blipFill>
          <a:blip r:embed="rId4"/>
          <a:stretch>
            <a:fillRect/>
          </a:stretch>
        </p:blipFill>
        <p:spPr>
          <a:xfrm>
            <a:off x="6487065" y="3819490"/>
            <a:ext cx="5420498" cy="2744661"/>
          </a:xfrm>
          <a:prstGeom prst="rect">
            <a:avLst/>
          </a:prstGeom>
        </p:spPr>
      </p:pic>
    </p:spTree>
    <p:extLst>
      <p:ext uri="{BB962C8B-B14F-4D97-AF65-F5344CB8AC3E}">
        <p14:creationId xmlns:p14="http://schemas.microsoft.com/office/powerpoint/2010/main" val="2968706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79300" y="523961"/>
            <a:ext cx="11607533" cy="640080"/>
          </a:xfrm>
        </p:spPr>
        <p:txBody>
          <a:bodyPr rtlCol="0">
            <a:normAutofit fontScale="90000"/>
          </a:bodyPr>
          <a:lstStyle/>
          <a:p>
            <a:pPr>
              <a:lnSpc>
                <a:spcPct val="107000"/>
              </a:lnSpc>
              <a:spcAft>
                <a:spcPts val="800"/>
              </a:spcAft>
            </a:pPr>
            <a:r>
              <a:rPr lang="es-ES" b="1" dirty="0">
                <a:solidFill>
                  <a:srgbClr val="0070C0"/>
                </a:solidFill>
                <a:latin typeface="Segoe UI Light" panose="020B0502040204020203" pitchFamily="34" charset="0"/>
                <a:cs typeface="Segoe UI Light" panose="020B0502040204020203" pitchFamily="34" charset="0"/>
              </a:rPr>
              <a:t>DIÁ 3. </a:t>
            </a:r>
            <a:r>
              <a:rPr lang="es-ES" sz="1800" b="1" i="1" dirty="0">
                <a:solidFill>
                  <a:srgbClr val="FF0000"/>
                </a:solidFill>
                <a:effectLst/>
                <a:latin typeface="Calibri" panose="020F0502020204030204" pitchFamily="34" charset="0"/>
                <a:ea typeface="Calibri" panose="020F0502020204030204" pitchFamily="34" charset="0"/>
                <a:cs typeface="Arial" panose="020B0604020202020204" pitchFamily="34" charset="0"/>
              </a:rPr>
              <a:t>OPCIÓN B: MULTI AVENTURA EN CABUERNIGA. 10.00- 17.00 H. </a:t>
            </a:r>
            <a:r>
              <a:rPr lang="es-ES" sz="1800" b="1" i="1" dirty="0">
                <a:effectLst/>
                <a:highlight>
                  <a:srgbClr val="FFFF00"/>
                </a:highlight>
                <a:latin typeface="Calibri" panose="020F0502020204030204" pitchFamily="34" charset="0"/>
                <a:ea typeface="Calibri" panose="020F0502020204030204" pitchFamily="34" charset="0"/>
                <a:cs typeface="Arial" panose="020B0604020202020204" pitchFamily="34" charset="0"/>
              </a:rPr>
              <a:t> Salida con Picnic </a:t>
            </a:r>
            <a:br>
              <a:rPr lang="es-ES" sz="1800" dirty="0">
                <a:effectLst/>
                <a:latin typeface="Calibri" panose="020F0502020204030204" pitchFamily="34" charset="0"/>
                <a:ea typeface="Calibri" panose="020F0502020204030204" pitchFamily="34" charset="0"/>
                <a:cs typeface="Arial" panose="020B0604020202020204" pitchFamily="34" charset="0"/>
              </a:rPr>
            </a:br>
            <a:r>
              <a:rPr lang="es-ES" sz="1800" dirty="0">
                <a:effectLst/>
                <a:latin typeface="Calibri" panose="020F0502020204030204" pitchFamily="34" charset="0"/>
                <a:ea typeface="Calibri" panose="020F0502020204030204" pitchFamily="34" charset="0"/>
                <a:cs typeface="Arial" panose="020B0604020202020204" pitchFamily="34" charset="0"/>
              </a:rPr>
              <a:t>Tarde: La Fuentona- Ruente- Valle de Cabuérniga. Reinosa y su patrimonio.</a:t>
            </a:r>
            <a:endParaRPr lang="es-ES" dirty="0">
              <a:latin typeface="Segoe UI Light" panose="020B0502040204020203" pitchFamily="34" charset="0"/>
              <a:cs typeface="Segoe UI Light" panose="020B0502040204020203" pitchFamily="34" charset="0"/>
            </a:endParaRPr>
          </a:p>
        </p:txBody>
      </p:sp>
      <p:sp>
        <p:nvSpPr>
          <p:cNvPr id="5" name="Marcador de contenido 4"/>
          <p:cNvSpPr>
            <a:spLocks noGrp="1"/>
          </p:cNvSpPr>
          <p:nvPr>
            <p:ph sz="half" idx="4294967295"/>
          </p:nvPr>
        </p:nvSpPr>
        <p:spPr>
          <a:xfrm>
            <a:off x="541609" y="1249855"/>
            <a:ext cx="7866498" cy="5004296"/>
          </a:xfrm>
        </p:spPr>
        <p:txBody>
          <a:bodyPr vert="horz" lIns="91440" tIns="45720" rIns="91440" bIns="45720" rtlCol="0">
            <a:noAutofit/>
          </a:bodyPr>
          <a:lstStyle/>
          <a:p>
            <a:pPr algn="l"/>
            <a:endParaRPr lang="es-ES" b="0" i="0" dirty="0">
              <a:solidFill>
                <a:srgbClr val="000000"/>
              </a:solidFill>
              <a:effectLst/>
              <a:latin typeface="Roboto" panose="02000000000000000000" pitchFamily="2" charset="0"/>
            </a:endParaRPr>
          </a:p>
          <a:p>
            <a:pPr marL="0" indent="0" rtl="0">
              <a:lnSpc>
                <a:spcPts val="1800"/>
              </a:lnSpc>
              <a:spcBef>
                <a:spcPts val="1000"/>
              </a:spcBef>
              <a:spcAft>
                <a:spcPts val="600"/>
              </a:spcAft>
              <a:buNone/>
            </a:pPr>
            <a:endParaRPr lang="es-ES" dirty="0">
              <a:solidFill>
                <a:prstClr val="black">
                  <a:lumMod val="75000"/>
                  <a:lumOff val="25000"/>
                </a:prstClr>
              </a:solidFill>
              <a:latin typeface="Segoe UI" panose="020B0502040204020203" pitchFamily="34" charset="0"/>
              <a:cs typeface="Segoe UI" panose="020B0502040204020203" pitchFamily="34" charset="0"/>
            </a:endParaRPr>
          </a:p>
        </p:txBody>
      </p:sp>
      <p:pic>
        <p:nvPicPr>
          <p:cNvPr id="4" name="Imagen 3" descr="Un grupo de personas en frente de un edificio&#10;&#10;Descripción generada automáticamente">
            <a:extLst>
              <a:ext uri="{FF2B5EF4-FFF2-40B4-BE49-F238E27FC236}">
                <a16:creationId xmlns:a16="http://schemas.microsoft.com/office/drawing/2014/main" id="{2A038084-CA68-F740-A905-F684459E4ADC}"/>
              </a:ext>
            </a:extLst>
          </p:cNvPr>
          <p:cNvPicPr>
            <a:picLocks noChangeAspect="1"/>
          </p:cNvPicPr>
          <p:nvPr/>
        </p:nvPicPr>
        <p:blipFill>
          <a:blip r:embed="rId3"/>
          <a:stretch>
            <a:fillRect/>
          </a:stretch>
        </p:blipFill>
        <p:spPr>
          <a:xfrm>
            <a:off x="8408107" y="3819490"/>
            <a:ext cx="3499456" cy="2744661"/>
          </a:xfrm>
          <a:prstGeom prst="rect">
            <a:avLst/>
          </a:prstGeom>
        </p:spPr>
      </p:pic>
      <p:sp>
        <p:nvSpPr>
          <p:cNvPr id="14" name="CuadroTexto 13">
            <a:extLst>
              <a:ext uri="{FF2B5EF4-FFF2-40B4-BE49-F238E27FC236}">
                <a16:creationId xmlns:a16="http://schemas.microsoft.com/office/drawing/2014/main" id="{2C7FFBA3-3E69-3B65-F57A-ACC8D33EC389}"/>
              </a:ext>
            </a:extLst>
          </p:cNvPr>
          <p:cNvSpPr txBox="1"/>
          <p:nvPr/>
        </p:nvSpPr>
        <p:spPr>
          <a:xfrm>
            <a:off x="284437" y="1274435"/>
            <a:ext cx="6094562" cy="4942059"/>
          </a:xfrm>
          <a:prstGeom prst="rect">
            <a:avLst/>
          </a:prstGeom>
          <a:noFill/>
        </p:spPr>
        <p:txBody>
          <a:bodyPr wrap="square">
            <a:spAutoFit/>
          </a:bodyPr>
          <a:lstStyle/>
          <a:p>
            <a:pPr>
              <a:lnSpc>
                <a:spcPct val="107000"/>
              </a:lnSpc>
              <a:spcAft>
                <a:spcPts val="800"/>
              </a:spcAft>
            </a:pPr>
            <a:r>
              <a:rPr lang="es-ES" sz="1800" b="1" i="1" dirty="0">
                <a:solidFill>
                  <a:srgbClr val="4472C4"/>
                </a:solidFill>
                <a:effectLst/>
                <a:latin typeface="Calibri" panose="020F0502020204030204" pitchFamily="34" charset="0"/>
                <a:ea typeface="Calibri" panose="020F0502020204030204" pitchFamily="34" charset="0"/>
                <a:cs typeface="Arial" panose="020B0604020202020204" pitchFamily="34" charset="0"/>
              </a:rPr>
              <a:t>Desayuno. 8,00 horas. Hoy realizaremos la actividad de Parque de Aventura, completaremos un divertido circuito entre plataformas de madera instaladas en los árboles, a una altura de entre 2 a 4 metros de altura. Para ir de una plataforma a otra hay que atravesar puentes tibetanos, lianas de Tarzán, toneles suspendidos, tirolinas, pasos de mono, redes de abordaje y divertidas y originales pasarelas que pondrán a prueba la valentía del participante siempre con la máxima seguridad.</a:t>
            </a:r>
          </a:p>
          <a:p>
            <a:pPr>
              <a:lnSpc>
                <a:spcPct val="107000"/>
              </a:lnSpc>
              <a:spcAft>
                <a:spcPts val="800"/>
              </a:spcAft>
            </a:pPr>
            <a:r>
              <a:rPr lang="es-ES" b="1" i="1" dirty="0">
                <a:solidFill>
                  <a:srgbClr val="4472C4"/>
                </a:solidFill>
                <a:latin typeface="Calibri" panose="020F0502020204030204" pitchFamily="34" charset="0"/>
                <a:ea typeface="Calibri" panose="020F0502020204030204" pitchFamily="34" charset="0"/>
                <a:cs typeface="Arial" panose="020B0604020202020204" pitchFamily="34" charset="0"/>
              </a:rPr>
              <a:t>Tarde: La Fuentona- Ruente- Observaremos el </a:t>
            </a:r>
          </a:p>
          <a:p>
            <a:pPr>
              <a:lnSpc>
                <a:spcPct val="107000"/>
              </a:lnSpc>
              <a:spcAft>
                <a:spcPts val="800"/>
              </a:spcAft>
            </a:pPr>
            <a:r>
              <a:rPr lang="es-ES" b="1" i="1" dirty="0">
                <a:solidFill>
                  <a:srgbClr val="4472C4"/>
                </a:solidFill>
                <a:latin typeface="Calibri" panose="020F0502020204030204" pitchFamily="34" charset="0"/>
                <a:ea typeface="Calibri" panose="020F0502020204030204" pitchFamily="34" charset="0"/>
                <a:cs typeface="Arial" panose="020B0604020202020204" pitchFamily="34" charset="0"/>
              </a:rPr>
              <a:t>Nacimiento de un símbolo de Cantabria, en el valle de Cabuérniga.</a:t>
            </a:r>
          </a:p>
          <a:p>
            <a:pPr>
              <a:lnSpc>
                <a:spcPct val="107000"/>
              </a:lnSpc>
              <a:spcAft>
                <a:spcPts val="800"/>
              </a:spcAft>
            </a:pPr>
            <a:r>
              <a:rPr lang="es-ES" b="1" i="1" dirty="0">
                <a:solidFill>
                  <a:srgbClr val="4472C4"/>
                </a:solidFill>
                <a:latin typeface="Calibri" panose="020F0502020204030204" pitchFamily="34" charset="0"/>
                <a:ea typeface="Calibri" panose="020F0502020204030204" pitchFamily="34" charset="0"/>
                <a:cs typeface="Arial" panose="020B0604020202020204" pitchFamily="34" charset="0"/>
              </a:rPr>
              <a:t>Visita a Reinosa y su patrimonio cultural.</a:t>
            </a:r>
          </a:p>
          <a:p>
            <a:pPr>
              <a:lnSpc>
                <a:spcPct val="107000"/>
              </a:lnSpc>
              <a:spcAft>
                <a:spcPts val="800"/>
              </a:spcAft>
            </a:pPr>
            <a:r>
              <a:rPr lang="es-ES" sz="1800" b="1" i="1" dirty="0">
                <a:solidFill>
                  <a:srgbClr val="4472C4"/>
                </a:solidFill>
                <a:effectLst/>
                <a:latin typeface="Calibri" panose="020F0502020204030204" pitchFamily="34" charset="0"/>
                <a:ea typeface="Calibri" panose="020F0502020204030204" pitchFamily="34" charset="0"/>
                <a:cs typeface="Arial" panose="020B0604020202020204" pitchFamily="34" charset="0"/>
              </a:rPr>
              <a:t> </a:t>
            </a:r>
            <a:r>
              <a:rPr lang="es-ES" sz="1800" dirty="0">
                <a:solidFill>
                  <a:srgbClr val="202122"/>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Llegada al alojamiento a las 20.00 h</a:t>
            </a:r>
          </a:p>
          <a:p>
            <a:pPr>
              <a:lnSpc>
                <a:spcPct val="107000"/>
              </a:lnSpc>
              <a:spcAft>
                <a:spcPts val="800"/>
              </a:spcAft>
            </a:pPr>
            <a:r>
              <a:rPr lang="es-ES" sz="1200" dirty="0">
                <a:solidFill>
                  <a:srgbClr val="202122"/>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Cena, </a:t>
            </a:r>
            <a:r>
              <a:rPr lang="es-ES" sz="1200" dirty="0">
                <a:solidFill>
                  <a:srgbClr val="202122"/>
                </a:solidFill>
                <a:highlight>
                  <a:srgbClr val="FFFFFF"/>
                </a:highlight>
                <a:latin typeface="Arial" panose="020B0604020202020204" pitchFamily="34" charset="0"/>
                <a:ea typeface="Calibri" panose="020F0502020204030204" pitchFamily="34" charset="0"/>
                <a:cs typeface="Arial" panose="020B0604020202020204" pitchFamily="34" charset="0"/>
              </a:rPr>
              <a:t>velada nocturna</a:t>
            </a:r>
            <a:r>
              <a:rPr lang="es-ES" sz="1200" dirty="0">
                <a:solidFill>
                  <a:srgbClr val="202122"/>
                </a:solidFill>
                <a:effectLst/>
                <a:highlight>
                  <a:srgbClr val="FFFFFF"/>
                </a:highlight>
                <a:latin typeface="Arial" panose="020B0604020202020204" pitchFamily="34" charset="0"/>
                <a:ea typeface="Calibri" panose="020F0502020204030204" pitchFamily="34" charset="0"/>
                <a:cs typeface="Arial" panose="020B0604020202020204" pitchFamily="34" charset="0"/>
              </a:rPr>
              <a:t> y alojamiento.</a:t>
            </a:r>
            <a:endParaRPr lang="es-E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6" name="Imagen 15" descr="Un grupo de personas en un parque de diversiones&#10;&#10;Descripción generada automáticamente con confianza media">
            <a:extLst>
              <a:ext uri="{FF2B5EF4-FFF2-40B4-BE49-F238E27FC236}">
                <a16:creationId xmlns:a16="http://schemas.microsoft.com/office/drawing/2014/main" id="{A8A218A3-041D-CD4B-8B93-3450EF850DE4}"/>
              </a:ext>
            </a:extLst>
          </p:cNvPr>
          <p:cNvPicPr>
            <a:picLocks noChangeAspect="1"/>
          </p:cNvPicPr>
          <p:nvPr/>
        </p:nvPicPr>
        <p:blipFill>
          <a:blip r:embed="rId4"/>
          <a:stretch>
            <a:fillRect/>
          </a:stretch>
        </p:blipFill>
        <p:spPr>
          <a:xfrm>
            <a:off x="9230264" y="1249855"/>
            <a:ext cx="2677299" cy="2251827"/>
          </a:xfrm>
          <a:prstGeom prst="rect">
            <a:avLst/>
          </a:prstGeom>
        </p:spPr>
      </p:pic>
      <p:pic>
        <p:nvPicPr>
          <p:cNvPr id="18" name="Imagen 17" descr="Un grupo de personas con instrumentos musicales y micrófonos en un calle&#10;&#10;Descripción generada automáticamente con confianza media">
            <a:extLst>
              <a:ext uri="{FF2B5EF4-FFF2-40B4-BE49-F238E27FC236}">
                <a16:creationId xmlns:a16="http://schemas.microsoft.com/office/drawing/2014/main" id="{CA1743FD-16CF-E262-FA5E-B9B55CF1606D}"/>
              </a:ext>
            </a:extLst>
          </p:cNvPr>
          <p:cNvPicPr>
            <a:picLocks noChangeAspect="1"/>
          </p:cNvPicPr>
          <p:nvPr/>
        </p:nvPicPr>
        <p:blipFill>
          <a:blip r:embed="rId5"/>
          <a:stretch>
            <a:fillRect/>
          </a:stretch>
        </p:blipFill>
        <p:spPr>
          <a:xfrm>
            <a:off x="6227828" y="1249855"/>
            <a:ext cx="3002436" cy="2251827"/>
          </a:xfrm>
          <a:prstGeom prst="rect">
            <a:avLst/>
          </a:prstGeom>
        </p:spPr>
      </p:pic>
      <p:pic>
        <p:nvPicPr>
          <p:cNvPr id="20" name="Imagen 19" descr="Un lago con árboles alrededor&#10;&#10;Descripción generada automáticamente">
            <a:extLst>
              <a:ext uri="{FF2B5EF4-FFF2-40B4-BE49-F238E27FC236}">
                <a16:creationId xmlns:a16="http://schemas.microsoft.com/office/drawing/2014/main" id="{6DE4FD58-9969-54E9-C261-92C1F55F2327}"/>
              </a:ext>
            </a:extLst>
          </p:cNvPr>
          <p:cNvPicPr>
            <a:picLocks noChangeAspect="1"/>
          </p:cNvPicPr>
          <p:nvPr/>
        </p:nvPicPr>
        <p:blipFill>
          <a:blip r:embed="rId6"/>
          <a:stretch>
            <a:fillRect/>
          </a:stretch>
        </p:blipFill>
        <p:spPr>
          <a:xfrm>
            <a:off x="4748557" y="3819490"/>
            <a:ext cx="3659550" cy="2744662"/>
          </a:xfrm>
          <a:prstGeom prst="rect">
            <a:avLst/>
          </a:prstGeom>
        </p:spPr>
      </p:pic>
    </p:spTree>
    <p:extLst>
      <p:ext uri="{BB962C8B-B14F-4D97-AF65-F5344CB8AC3E}">
        <p14:creationId xmlns:p14="http://schemas.microsoft.com/office/powerpoint/2010/main" val="9580368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0957334_TF10001108_Win32" id="{08D89365-2E4C-432D-9349-8DF9B80AEEA1}" vid="{010FF314-90DF-4A21-BD0D-ADCBA34234AC}"/>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{58AD2C06-C759-42E3-8156-C7A0B5E9572D}tf10001108_win32</Template>
  <TotalTime>1917</TotalTime>
  <Words>2002</Words>
  <Application>Microsoft Office PowerPoint</Application>
  <PresentationFormat>Panorámica</PresentationFormat>
  <Paragraphs>85</Paragraphs>
  <Slides>13</Slides>
  <Notes>8</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13</vt:i4>
      </vt:variant>
    </vt:vector>
  </HeadingPairs>
  <TitlesOfParts>
    <vt:vector size="26" baseType="lpstr">
      <vt:lpstr>Arial</vt:lpstr>
      <vt:lpstr>Calibri</vt:lpstr>
      <vt:lpstr>Calibri Light</vt:lpstr>
      <vt:lpstr>Linux Libertine</vt:lpstr>
      <vt:lpstr>Montserrat</vt:lpstr>
      <vt:lpstr>Open Sans</vt:lpstr>
      <vt:lpstr>Raleway</vt:lpstr>
      <vt:lpstr>Roboto</vt:lpstr>
      <vt:lpstr>Segoe UI</vt:lpstr>
      <vt:lpstr>Segoe UI Light</vt:lpstr>
      <vt:lpstr>Symbol</vt:lpstr>
      <vt:lpstr>Times New Roman</vt:lpstr>
      <vt:lpstr>Personalizado</vt:lpstr>
      <vt:lpstr>REINOSA. CANTABRIA. Fechas: Otoño-Primavera-Verano</vt:lpstr>
      <vt:lpstr>REIONSA. HISTORIA Y SU ENTORNO NATURAL.</vt:lpstr>
      <vt:lpstr>PARQUE NATURAL DE SAJA Y BESAYA</vt:lpstr>
      <vt:lpstr>   -5 días y 4 noches- Precio: 430 euros –50 participantes-“ALBERGUE LAS INDIANAS”  </vt:lpstr>
      <vt:lpstr>PAGO Y CONDICIONES DE LA RESERVA.                                                          REINOSA: CABUERNIGA, EL ARROYO, RESERVA DEL SAJA Y BESAYA,  VEGA DE PAS Y FONTIBRE.</vt:lpstr>
      <vt:lpstr>DÍA 1-Nacimiento del  rio Ebro. Fontibre. Castillo de Argüeso</vt:lpstr>
      <vt:lpstr>DÍA 2. Kayac en el rio Ebro. Poblado Romano de Juliobriga. Ruta del pueblo sumergido de las Rozas. Actividades deportivas “El arroyo”.</vt:lpstr>
      <vt:lpstr>Día 3. Opción A. parque de Cabárceno. Reinosa y su patrimonio</vt:lpstr>
      <vt:lpstr>DIÁ 3. OPCIÓN B: MULTI AVENTURA EN CABUERNIGA. 10.00- 17.00 H.  Salida con Picnic  Tarde: La Fuentona- Ruente- Valle de Cabuérniga. Reinosa y su patrimonio.</vt:lpstr>
      <vt:lpstr>Día 4- Opción A: DESCENSO DE CAÑONES EN VEGA DE PAS.  </vt:lpstr>
      <vt:lpstr>DÍA 4. Opción B: Desayuno 7,30 h. JORNADA con la Escuela de Surf en Oyambre. San Vicente de la Barquera.</vt:lpstr>
      <vt:lpstr>DÍA 5- Opción A: YACIMIENTOS DE ATAPUERCA. MUSEO DE LA EVOLUCIÓN HUMANA</vt:lpstr>
      <vt:lpstr>Día 5.Desayuno 7.00 horas. OPCIÓN B- Parque Warner. Madrid, llegada 13.00 h.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PARQUE NATURAL DE REDES</dc:title>
  <dc:creator>JV Costa</dc:creator>
  <cp:keywords/>
  <cp:lastModifiedBy>JV Costa</cp:lastModifiedBy>
  <cp:revision>69</cp:revision>
  <dcterms:created xsi:type="dcterms:W3CDTF">2024-02-09T18:11:53Z</dcterms:created>
  <dcterms:modified xsi:type="dcterms:W3CDTF">2024-05-20T07:53:52Z</dcterms:modified>
  <cp:version/>
</cp:coreProperties>
</file>