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handoutMasterIdLst>
    <p:handoutMasterId r:id="rId27"/>
  </p:handoutMasterIdLst>
  <p:sldIdLst>
    <p:sldId id="256" r:id="rId2"/>
    <p:sldId id="271" r:id="rId3"/>
    <p:sldId id="279" r:id="rId4"/>
    <p:sldId id="281" r:id="rId5"/>
    <p:sldId id="280" r:id="rId6"/>
    <p:sldId id="257" r:id="rId7"/>
    <p:sldId id="288" r:id="rId8"/>
    <p:sldId id="296" r:id="rId9"/>
    <p:sldId id="293" r:id="rId10"/>
    <p:sldId id="295" r:id="rId11"/>
    <p:sldId id="294" r:id="rId12"/>
    <p:sldId id="297" r:id="rId13"/>
    <p:sldId id="289" r:id="rId14"/>
    <p:sldId id="290" r:id="rId15"/>
    <p:sldId id="292" r:id="rId16"/>
    <p:sldId id="291" r:id="rId17"/>
    <p:sldId id="275" r:id="rId18"/>
    <p:sldId id="276" r:id="rId19"/>
    <p:sldId id="282" r:id="rId20"/>
    <p:sldId id="283" r:id="rId21"/>
    <p:sldId id="284" r:id="rId22"/>
    <p:sldId id="285" r:id="rId23"/>
    <p:sldId id="286" r:id="rId24"/>
    <p:sldId id="287" r:id="rId25"/>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 damos la bienvenida" id="{E75E278A-FF0E-49A4-B170-79828D63BBAD}">
          <p14:sldIdLst>
            <p14:sldId id="256"/>
          </p14:sldIdLst>
        </p14:section>
        <p14:section name="Diseñar, Transformación, Anotar, Trabajar en colaboración, Información" id="{B9B51309-D148-4332-87C2-07BE32FBCA3B}">
          <p14:sldIdLst>
            <p14:sldId id="271"/>
            <p14:sldId id="279"/>
            <p14:sldId id="281"/>
            <p14:sldId id="280"/>
            <p14:sldId id="257"/>
            <p14:sldId id="288"/>
            <p14:sldId id="296"/>
            <p14:sldId id="293"/>
            <p14:sldId id="295"/>
            <p14:sldId id="294"/>
            <p14:sldId id="297"/>
            <p14:sldId id="289"/>
            <p14:sldId id="290"/>
            <p14:sldId id="292"/>
            <p14:sldId id="291"/>
            <p14:sldId id="275"/>
            <p14:sldId id="276"/>
          </p14:sldIdLst>
        </p14:section>
        <p14:section name="Más información" id="{2CC34DB2-6590-42C0-AD4B-A04C6060184E}">
          <p14:sldIdLst>
            <p14:sldId id="282"/>
            <p14:sldId id="283"/>
            <p14:sldId id="284"/>
            <p14:sldId id="285"/>
            <p14:sldId id="286"/>
            <p14:sldId id="28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1" autoAdjust="0"/>
    <p:restoredTop sz="94241" autoAdjust="0"/>
  </p:normalViewPr>
  <p:slideViewPr>
    <p:cSldViewPr snapToGrid="0">
      <p:cViewPr varScale="1">
        <p:scale>
          <a:sx n="111" d="100"/>
          <a:sy n="111" d="100"/>
        </p:scale>
        <p:origin x="588"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6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0B2B5E0-3F7C-4D27-B033-54169BBE3F5A}" type="datetime1">
              <a:rPr lang="es-ES" smtClean="0"/>
              <a:t>08/02/2024</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679768-A2FC-4D08-91F6-8DCE6C566B36}" type="slidenum">
              <a:rPr lang="es-ES" smtClean="0"/>
              <a:t>‹Nº›</a:t>
            </a:fld>
            <a:endParaRPr lang="es-ES"/>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7AE0AD-AC8A-40B7-A05F-83C08D0E80A3}" type="datetime1">
              <a:rPr lang="es-ES" smtClean="0"/>
              <a:pPr/>
              <a:t>08/02/2024</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F61EA0F-A667-4B49-8422-0062BC55E249}" type="slidenum">
              <a:rPr lang="es-ES" noProof="0" smtClean="0"/>
              <a:t>‹Nº›</a:t>
            </a:fld>
            <a:endParaRPr lang="es-ES" noProof="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rtlCol="0"/>
          <a:lstStyle/>
          <a:p>
            <a:pPr rtl="0"/>
            <a:endParaRPr lang="es-ES" noProof="0" dirty="0"/>
          </a:p>
        </p:txBody>
      </p:sp>
      <p:sp>
        <p:nvSpPr>
          <p:cNvPr id="4" name="Marcador de número de diapositiva 3"/>
          <p:cNvSpPr>
            <a:spLocks noGrp="1"/>
          </p:cNvSpPr>
          <p:nvPr>
            <p:ph type="sldNum" sz="quarter" idx="10"/>
          </p:nvPr>
        </p:nvSpPr>
        <p:spPr/>
        <p:txBody>
          <a:bodyPr rtlCol="0"/>
          <a:lstStyle/>
          <a:p>
            <a:pPr rtl="0"/>
            <a:fld id="{DF61EA0F-A667-4B49-8422-0062BC55E249}" type="slidenum">
              <a:rPr lang="es-ES" smtClean="0"/>
              <a:t>1</a:t>
            </a:fld>
            <a:endParaRPr lang="es-ES"/>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2</a:t>
            </a:fld>
            <a:endParaRPr lang="es-ES"/>
          </a:p>
        </p:txBody>
      </p:sp>
    </p:spTree>
    <p:extLst>
      <p:ext uri="{BB962C8B-B14F-4D97-AF65-F5344CB8AC3E}">
        <p14:creationId xmlns:p14="http://schemas.microsoft.com/office/powerpoint/2010/main" val="2370231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3</a:t>
            </a:fld>
            <a:endParaRPr lang="es-ES"/>
          </a:p>
        </p:txBody>
      </p:sp>
    </p:spTree>
    <p:extLst>
      <p:ext uri="{BB962C8B-B14F-4D97-AF65-F5344CB8AC3E}">
        <p14:creationId xmlns:p14="http://schemas.microsoft.com/office/powerpoint/2010/main" val="508845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4</a:t>
            </a:fld>
            <a:endParaRPr lang="es-ES"/>
          </a:p>
        </p:txBody>
      </p:sp>
    </p:spTree>
    <p:extLst>
      <p:ext uri="{BB962C8B-B14F-4D97-AF65-F5344CB8AC3E}">
        <p14:creationId xmlns:p14="http://schemas.microsoft.com/office/powerpoint/2010/main" val="1646141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5</a:t>
            </a:fld>
            <a:endParaRPr lang="es-ES"/>
          </a:p>
        </p:txBody>
      </p:sp>
    </p:spTree>
    <p:extLst>
      <p:ext uri="{BB962C8B-B14F-4D97-AF65-F5344CB8AC3E}">
        <p14:creationId xmlns:p14="http://schemas.microsoft.com/office/powerpoint/2010/main" val="4235296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noProof="0" dirty="0"/>
          </a:p>
        </p:txBody>
      </p:sp>
      <p:sp>
        <p:nvSpPr>
          <p:cNvPr id="4" name="Marcador de número de diapositiva 3"/>
          <p:cNvSpPr>
            <a:spLocks noGrp="1"/>
          </p:cNvSpPr>
          <p:nvPr>
            <p:ph type="sldNum" sz="quarter" idx="5"/>
          </p:nvPr>
        </p:nvSpPr>
        <p:spPr/>
        <p:txBody>
          <a:bodyPr rtlCol="0"/>
          <a:lstStyle/>
          <a:p>
            <a:pPr rtl="0"/>
            <a:fld id="{DF61EA0F-A667-4B49-8422-0062BC55E249}" type="slidenum">
              <a:rPr lang="es-ES" smtClean="0"/>
              <a:t>6</a:t>
            </a:fld>
            <a:endParaRPr lang="es-ES"/>
          </a:p>
        </p:txBody>
      </p:sp>
    </p:spTree>
    <p:extLst>
      <p:ext uri="{BB962C8B-B14F-4D97-AF65-F5344CB8AC3E}">
        <p14:creationId xmlns:p14="http://schemas.microsoft.com/office/powerpoint/2010/main" val="3034230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17</a:t>
            </a:fld>
            <a:endParaRPr lang="es-ES"/>
          </a:p>
        </p:txBody>
      </p:sp>
    </p:spTree>
    <p:extLst>
      <p:ext uri="{BB962C8B-B14F-4D97-AF65-F5344CB8AC3E}">
        <p14:creationId xmlns:p14="http://schemas.microsoft.com/office/powerpoint/2010/main" val="1729412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18</a:t>
            </a:fld>
            <a:endParaRPr lang="es-ES"/>
          </a:p>
        </p:txBody>
      </p:sp>
    </p:spTree>
    <p:extLst>
      <p:ext uri="{BB962C8B-B14F-4D97-AF65-F5344CB8AC3E}">
        <p14:creationId xmlns:p14="http://schemas.microsoft.com/office/powerpoint/2010/main" val="1250746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rtlCol="0"/>
          <a:lstStyle/>
          <a:p>
            <a:pPr rtl="0"/>
            <a:endParaRPr lang="es-ES" noProof="0" dirty="0"/>
          </a:p>
        </p:txBody>
      </p:sp>
      <p:sp>
        <p:nvSpPr>
          <p:cNvPr id="4" name="Marcador de número de diapositiva 3"/>
          <p:cNvSpPr>
            <a:spLocks noGrp="1"/>
          </p:cNvSpPr>
          <p:nvPr>
            <p:ph type="sldNum" sz="quarter" idx="10"/>
          </p:nvPr>
        </p:nvSpPr>
        <p:spPr/>
        <p:txBody>
          <a:bodyPr rtlCol="0"/>
          <a:lstStyle/>
          <a:p>
            <a:pPr rtl="0"/>
            <a:fld id="{DF61EA0F-A667-4B49-8422-0062BC55E249}" type="slidenum">
              <a:rPr lang="es-ES" smtClean="0"/>
              <a:t>19</a:t>
            </a:fld>
            <a:endParaRPr lang="es-ES"/>
          </a:p>
        </p:txBody>
      </p:sp>
    </p:spTree>
    <p:extLst>
      <p:ext uri="{BB962C8B-B14F-4D97-AF65-F5344CB8AC3E}">
        <p14:creationId xmlns:p14="http://schemas.microsoft.com/office/powerpoint/2010/main" val="3421780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7" name="Rectángulo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2" name="Título 1"/>
          <p:cNvSpPr>
            <a:spLocks noGrp="1"/>
          </p:cNvSpPr>
          <p:nvPr>
            <p:ph type="title"/>
          </p:nvPr>
        </p:nvSpPr>
        <p:spPr/>
        <p:txBody>
          <a:bodyPr rtlCol="0"/>
          <a:lstStyle/>
          <a:p>
            <a:pPr rtl="0"/>
            <a:r>
              <a:rPr lang="es-ES" noProof="0"/>
              <a:t>Haga clic para modificar el estilo de título del patrón</a:t>
            </a:r>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9" name="Rectángulo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es-ES" sz="1800" noProof="0"/>
          </a:p>
        </p:txBody>
      </p:sp>
      <p:cxnSp>
        <p:nvCxnSpPr>
          <p:cNvPr id="12" name="Conector recto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ítulo 3"/>
          <p:cNvSpPr>
            <a:spLocks noGrp="1"/>
          </p:cNvSpPr>
          <p:nvPr>
            <p:ph type="title"/>
          </p:nvPr>
        </p:nvSpPr>
        <p:spPr>
          <a:xfrm>
            <a:off x="521207" y="448056"/>
            <a:ext cx="6877119" cy="640080"/>
          </a:xfrm>
        </p:spPr>
        <p:txBody>
          <a:bodyPr rtlCol="0" anchor="b" anchorCtr="0">
            <a:normAutofit/>
          </a:bodyPr>
          <a:lstStyle>
            <a:lvl1pPr>
              <a:defRPr sz="2800">
                <a:solidFill>
                  <a:schemeClr val="bg2">
                    <a:lumMod val="25000"/>
                  </a:schemeClr>
                </a:solidFill>
              </a:defRPr>
            </a:lvl1pPr>
          </a:lstStyle>
          <a:p>
            <a:pPr rtl="0"/>
            <a:r>
              <a:rPr lang="es-ES" noProof="0"/>
              <a:t>Haga clic para modificar el estilo de título del patrón</a:t>
            </a:r>
          </a:p>
        </p:txBody>
      </p:sp>
      <p:sp>
        <p:nvSpPr>
          <p:cNvPr id="3" name="Marcador de contenido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rtl="0">
              <a:lnSpc>
                <a:spcPct val="150000"/>
              </a:lnSpc>
              <a:spcBef>
                <a:spcPts val="1000"/>
              </a:spcBef>
              <a:spcAft>
                <a:spcPts val="1200"/>
              </a:spcAft>
              <a:buNone/>
            </a:pPr>
            <a:r>
              <a:rPr lang="es-ES" noProof="0"/>
              <a:t>Haga clic para modificar los estilos de texto del patrón</a:t>
            </a:r>
          </a:p>
          <a:p>
            <a:pPr marL="0" lvl="1" indent="0" rtl="0">
              <a:lnSpc>
                <a:spcPct val="150000"/>
              </a:lnSpc>
              <a:spcBef>
                <a:spcPts val="1000"/>
              </a:spcBef>
              <a:spcAft>
                <a:spcPts val="1200"/>
              </a:spcAft>
              <a:buNone/>
            </a:pPr>
            <a:r>
              <a:rPr lang="es-ES" noProof="0"/>
              <a:t>Segundo nivel</a:t>
            </a:r>
          </a:p>
          <a:p>
            <a:pPr marL="0" lvl="2" indent="0" rtl="0">
              <a:lnSpc>
                <a:spcPct val="150000"/>
              </a:lnSpc>
              <a:spcBef>
                <a:spcPts val="1000"/>
              </a:spcBef>
              <a:spcAft>
                <a:spcPts val="1200"/>
              </a:spcAft>
              <a:buNone/>
            </a:pPr>
            <a:r>
              <a:rPr lang="es-ES" noProof="0"/>
              <a:t>Tercer nivel</a:t>
            </a:r>
          </a:p>
          <a:p>
            <a:pPr marL="0" lvl="3" indent="0" rtl="0">
              <a:lnSpc>
                <a:spcPct val="150000"/>
              </a:lnSpc>
              <a:spcBef>
                <a:spcPts val="1000"/>
              </a:spcBef>
              <a:spcAft>
                <a:spcPts val="1200"/>
              </a:spcAft>
              <a:buNone/>
            </a:pPr>
            <a:r>
              <a:rPr lang="es-ES" noProof="0"/>
              <a:t>Cuarto nivel</a:t>
            </a:r>
          </a:p>
          <a:p>
            <a:pPr marL="0" lvl="4" indent="0" rtl="0">
              <a:lnSpc>
                <a:spcPct val="150000"/>
              </a:lnSpc>
              <a:spcBef>
                <a:spcPts val="1000"/>
              </a:spcBef>
              <a:spcAft>
                <a:spcPts val="1200"/>
              </a:spcAft>
              <a:buNone/>
            </a:pPr>
            <a:r>
              <a:rPr lang="es-ES" noProof="0"/>
              <a:t>Quinto nivel</a:t>
            </a:r>
          </a:p>
        </p:txBody>
      </p:sp>
      <p:sp>
        <p:nvSpPr>
          <p:cNvPr id="6" name="Marcador de fecha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7A7F30DA-8663-4794-8A66-1184A9F2D888}" type="datetime1">
              <a:rPr lang="es-ES" noProof="0" smtClean="0"/>
              <a:t>08/02/2024</a:t>
            </a:fld>
            <a:endParaRPr lang="es-ES" noProof="0"/>
          </a:p>
        </p:txBody>
      </p:sp>
      <p:sp>
        <p:nvSpPr>
          <p:cNvPr id="7" name="Marcador de pie de página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es-ES" noProof="0"/>
          </a:p>
        </p:txBody>
      </p:sp>
      <p:sp>
        <p:nvSpPr>
          <p:cNvPr id="8" name="Marcador de número de diapositiva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es-ES" noProof="0" smtClean="0"/>
              <a:pPr rtl="0"/>
              <a:t>‹Nº›</a:t>
            </a:fld>
            <a:endParaRPr lang="es-ES" noProof="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9" name="Rectángulo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10" name="Rectángulo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2" name="Título 1"/>
          <p:cNvSpPr>
            <a:spLocks noGrp="1"/>
          </p:cNvSpPr>
          <p:nvPr>
            <p:ph type="title"/>
          </p:nvPr>
        </p:nvSpPr>
        <p:spPr>
          <a:xfrm>
            <a:off x="521208" y="1536192"/>
            <a:ext cx="6876288" cy="640080"/>
          </a:xfrm>
        </p:spPr>
        <p:txBody>
          <a:bodyPr rtlCol="0">
            <a:normAutofit/>
          </a:bodyPr>
          <a:lstStyle>
            <a:lvl1pPr>
              <a:defRPr sz="3600">
                <a:solidFill>
                  <a:schemeClr val="bg1"/>
                </a:solidFill>
              </a:defRPr>
            </a:lvl1pPr>
          </a:lstStyle>
          <a:p>
            <a:pPr rtl="0"/>
            <a:r>
              <a:rPr lang="es-ES" noProof="0"/>
              <a:t>Haga clic para modificar el estilo de título del patrón</a:t>
            </a:r>
          </a:p>
        </p:txBody>
      </p:sp>
      <p:sp>
        <p:nvSpPr>
          <p:cNvPr id="7" name="Marcador de contenido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rtl="0">
              <a:lnSpc>
                <a:spcPct val="150000"/>
              </a:lnSpc>
              <a:spcBef>
                <a:spcPts val="1000"/>
              </a:spcBef>
              <a:spcAft>
                <a:spcPts val="1200"/>
              </a:spcAft>
              <a:buNone/>
            </a:pPr>
            <a:r>
              <a:rPr lang="es-ES" noProof="0"/>
              <a:t>Haga clic para modificar los estilos de texto del patrón</a:t>
            </a:r>
          </a:p>
          <a:p>
            <a:pPr marL="0" lvl="1" indent="0" rtl="0">
              <a:lnSpc>
                <a:spcPct val="150000"/>
              </a:lnSpc>
              <a:spcBef>
                <a:spcPts val="1000"/>
              </a:spcBef>
              <a:spcAft>
                <a:spcPts val="1200"/>
              </a:spcAft>
              <a:buNone/>
            </a:pPr>
            <a:r>
              <a:rPr lang="es-ES" noProof="0"/>
              <a:t>Segundo nivel</a:t>
            </a:r>
          </a:p>
          <a:p>
            <a:pPr marL="0" lvl="2" indent="0" rtl="0">
              <a:lnSpc>
                <a:spcPct val="150000"/>
              </a:lnSpc>
              <a:spcBef>
                <a:spcPts val="1000"/>
              </a:spcBef>
              <a:spcAft>
                <a:spcPts val="1200"/>
              </a:spcAft>
              <a:buNone/>
            </a:pPr>
            <a:r>
              <a:rPr lang="es-ES" noProof="0"/>
              <a:t>Tercer nivel</a:t>
            </a:r>
          </a:p>
          <a:p>
            <a:pPr marL="0" lvl="3" indent="0" rtl="0">
              <a:lnSpc>
                <a:spcPct val="150000"/>
              </a:lnSpc>
              <a:spcBef>
                <a:spcPts val="1000"/>
              </a:spcBef>
              <a:spcAft>
                <a:spcPts val="1200"/>
              </a:spcAft>
              <a:buNone/>
            </a:pPr>
            <a:r>
              <a:rPr lang="es-ES" noProof="0"/>
              <a:t>Cuarto nivel</a:t>
            </a:r>
          </a:p>
          <a:p>
            <a:pPr marL="0" lvl="4" indent="0" rtl="0">
              <a:lnSpc>
                <a:spcPct val="150000"/>
              </a:lnSpc>
              <a:spcBef>
                <a:spcPts val="1000"/>
              </a:spcBef>
              <a:spcAft>
                <a:spcPts val="1200"/>
              </a:spcAft>
              <a:buNone/>
            </a:pPr>
            <a:r>
              <a:rPr lang="es-ES" noProof="0"/>
              <a:t>Quinto nivel</a:t>
            </a:r>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ángulo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es-ES" sz="1800" noProof="0"/>
          </a:p>
        </p:txBody>
      </p:sp>
      <p:sp>
        <p:nvSpPr>
          <p:cNvPr id="2" name="Marcador de título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pPr rtl="0"/>
            <a:r>
              <a:rPr lang="es-ES" noProof="0"/>
              <a:t>Haga clic para modificar el estilo de título del patrón</a:t>
            </a:r>
          </a:p>
        </p:txBody>
      </p:sp>
      <p:sp>
        <p:nvSpPr>
          <p:cNvPr id="3" name="Marcador de texto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E978C3BE-9016-4208-9F91-C00CEFA51175}" type="datetime1">
              <a:rPr lang="es-ES" noProof="0" smtClean="0"/>
              <a:t>08/02/2024</a:t>
            </a:fld>
            <a:endParaRPr lang="es-ES" noProof="0"/>
          </a:p>
        </p:txBody>
      </p:sp>
      <p:sp>
        <p:nvSpPr>
          <p:cNvPr id="5" name="Marcador de pie de página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es-ES" noProof="0"/>
          </a:p>
        </p:txBody>
      </p:sp>
      <p:sp>
        <p:nvSpPr>
          <p:cNvPr id="6" name="Marcador de número de diapositiva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es-ES" noProof="0" smtClean="0"/>
              <a:pPr rtl="0"/>
              <a:t>‹Nº›</a:t>
            </a:fld>
            <a:endParaRPr lang="es-ES" noProof="0"/>
          </a:p>
        </p:txBody>
      </p:sp>
      <p:cxnSp>
        <p:nvCxnSpPr>
          <p:cNvPr id="8" name="Conector recto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es.wikipedia.org/wiki/%C3%93scar_Dom%C3%ADnguez" TargetMode="External"/><Relationship Id="rId2" Type="http://schemas.openxmlformats.org/officeDocument/2006/relationships/image" Target="../media/image16.jpg"/><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es.wikipedia.org/wiki/San_Jos%C3%A9_de_Anchieta" TargetMode="Externa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38200" y="1164324"/>
            <a:ext cx="10515600" cy="2387600"/>
          </a:xfrm>
        </p:spPr>
        <p:txBody>
          <a:bodyPr rtlCol="0" anchor="ctr" anchorCtr="0">
            <a:normAutofit/>
          </a:bodyPr>
          <a:lstStyle/>
          <a:p>
            <a:pPr rtl="0"/>
            <a:r>
              <a:rPr lang="es-ES" sz="4800" b="1" i="1" dirty="0">
                <a:solidFill>
                  <a:schemeClr val="bg1"/>
                </a:solidFill>
              </a:rPr>
              <a:t>VIAJA a </a:t>
            </a:r>
            <a:r>
              <a:rPr lang="es-ES" sz="4800" b="1" i="1" dirty="0">
                <a:solidFill>
                  <a:srgbClr val="0070C0"/>
                </a:solidFill>
                <a:highlight>
                  <a:srgbClr val="FFFF00"/>
                </a:highlight>
              </a:rPr>
              <a:t>Tenerife</a:t>
            </a:r>
            <a:r>
              <a:rPr lang="es-ES" sz="4800" b="1" i="1" dirty="0">
                <a:solidFill>
                  <a:schemeClr val="accent6">
                    <a:lumMod val="75000"/>
                  </a:schemeClr>
                </a:solidFill>
              </a:rPr>
              <a:t> </a:t>
            </a:r>
            <a:r>
              <a:rPr lang="es-ES" sz="4800" b="1" i="1" dirty="0">
                <a:solidFill>
                  <a:schemeClr val="bg1"/>
                </a:solidFill>
              </a:rPr>
              <a:t>con </a:t>
            </a:r>
            <a:r>
              <a:rPr lang="es-ES" sz="4800" b="1" i="1" dirty="0">
                <a:solidFill>
                  <a:schemeClr val="bg1"/>
                </a:solidFill>
                <a:highlight>
                  <a:srgbClr val="00FF00"/>
                </a:highlight>
              </a:rPr>
              <a:t>Planeta verde JVC</a:t>
            </a:r>
            <a:br>
              <a:rPr lang="es-ES" sz="4800" b="1" i="1" dirty="0">
                <a:solidFill>
                  <a:schemeClr val="bg1"/>
                </a:solidFill>
              </a:rPr>
            </a:br>
            <a:r>
              <a:rPr lang="es-ES" sz="2000" b="1" i="1" dirty="0">
                <a:solidFill>
                  <a:schemeClr val="accent6">
                    <a:lumMod val="75000"/>
                  </a:schemeClr>
                </a:solidFill>
                <a:highlight>
                  <a:srgbClr val="00FFFF"/>
                </a:highlight>
              </a:rPr>
              <a:t>PROYECTOS</a:t>
            </a:r>
            <a:r>
              <a:rPr lang="es-ES" sz="2000" b="1" i="1" dirty="0">
                <a:solidFill>
                  <a:schemeClr val="bg1"/>
                </a:solidFill>
                <a:highlight>
                  <a:srgbClr val="00FFFF"/>
                </a:highlight>
              </a:rPr>
              <a:t> </a:t>
            </a:r>
            <a:r>
              <a:rPr lang="es-ES" sz="2000" b="1" i="1" dirty="0">
                <a:solidFill>
                  <a:schemeClr val="accent6">
                    <a:lumMod val="75000"/>
                  </a:schemeClr>
                </a:solidFill>
                <a:highlight>
                  <a:srgbClr val="00FFFF"/>
                </a:highlight>
              </a:rPr>
              <a:t>AMBIENTALES</a:t>
            </a:r>
            <a:r>
              <a:rPr lang="es-ES" sz="2000" b="1" i="1" dirty="0">
                <a:solidFill>
                  <a:schemeClr val="bg1"/>
                </a:solidFill>
                <a:highlight>
                  <a:srgbClr val="00FFFF"/>
                </a:highlight>
              </a:rPr>
              <a:t> </a:t>
            </a:r>
            <a:r>
              <a:rPr lang="es-ES" sz="2000" b="1" i="1" dirty="0">
                <a:solidFill>
                  <a:schemeClr val="accent6">
                    <a:lumMod val="75000"/>
                  </a:schemeClr>
                </a:solidFill>
                <a:highlight>
                  <a:srgbClr val="00FFFF"/>
                </a:highlight>
              </a:rPr>
              <a:t>JVC</a:t>
            </a:r>
            <a:r>
              <a:rPr lang="es-ES" sz="2000" b="1" i="1" dirty="0">
                <a:solidFill>
                  <a:schemeClr val="bg1"/>
                </a:solidFill>
                <a:highlight>
                  <a:srgbClr val="00FFFF"/>
                </a:highlight>
              </a:rPr>
              <a:t> </a:t>
            </a:r>
            <a:r>
              <a:rPr lang="es-ES" sz="2000" b="1" i="1" dirty="0">
                <a:solidFill>
                  <a:schemeClr val="accent6">
                    <a:lumMod val="75000"/>
                  </a:schemeClr>
                </a:solidFill>
                <a:highlight>
                  <a:srgbClr val="00FFFF"/>
                </a:highlight>
              </a:rPr>
              <a:t>SPORTS</a:t>
            </a:r>
            <a:r>
              <a:rPr lang="es-ES" sz="2000" b="1" i="1" dirty="0">
                <a:solidFill>
                  <a:schemeClr val="bg1"/>
                </a:solidFill>
                <a:highlight>
                  <a:srgbClr val="00FFFF"/>
                </a:highlight>
              </a:rPr>
              <a:t> </a:t>
            </a:r>
            <a:r>
              <a:rPr lang="es-ES" sz="2000" b="1" i="1" dirty="0">
                <a:solidFill>
                  <a:schemeClr val="bg1"/>
                </a:solidFill>
              </a:rPr>
              <a:t>(INSTITUTOS EDUCACIÓN SECUNDARIA DE ESPAÑA)</a:t>
            </a:r>
            <a:endParaRPr lang="es-ES" sz="4800" b="1" i="1" dirty="0">
              <a:solidFill>
                <a:schemeClr val="bg1"/>
              </a:solidFill>
            </a:endParaRPr>
          </a:p>
        </p:txBody>
      </p:sp>
      <p:sp>
        <p:nvSpPr>
          <p:cNvPr id="3" name="Subtítulo 2"/>
          <p:cNvSpPr>
            <a:spLocks noGrp="1"/>
          </p:cNvSpPr>
          <p:nvPr>
            <p:ph type="subTitle" idx="4294967295"/>
          </p:nvPr>
        </p:nvSpPr>
        <p:spPr>
          <a:xfrm>
            <a:off x="855620" y="2933105"/>
            <a:ext cx="9582736" cy="1137793"/>
          </a:xfrm>
        </p:spPr>
        <p:txBody>
          <a:bodyPr rtlCol="0">
            <a:normAutofit fontScale="70000" lnSpcReduction="20000"/>
          </a:bodyPr>
          <a:lstStyle/>
          <a:p>
            <a:pPr marL="0" indent="0" rtl="0">
              <a:buNone/>
            </a:pPr>
            <a:r>
              <a:rPr lang="es-ES" sz="2400" b="1" i="1" dirty="0">
                <a:solidFill>
                  <a:schemeClr val="bg1"/>
                </a:solidFill>
                <a:latin typeface="+mj-lt"/>
              </a:rPr>
              <a:t>La geomorfología del Teide, observación nocturna desde el parque, y el disfrute del hábitat natural de delfines y ballenas, como referentes principales de nuestro proyecto ambiental en la isla.</a:t>
            </a:r>
          </a:p>
          <a:p>
            <a:pPr marL="0" indent="0" rtl="0">
              <a:buNone/>
            </a:pPr>
            <a:endParaRPr lang="es-ES" sz="2400" dirty="0">
              <a:solidFill>
                <a:schemeClr val="bg1"/>
              </a:solidFill>
              <a:latin typeface="+mj-lt"/>
            </a:endParaRPr>
          </a:p>
        </p:txBody>
      </p:sp>
      <p:pic>
        <p:nvPicPr>
          <p:cNvPr id="4" name="Imagen 3" descr="Icono de programa de PowerPoint"/>
          <p:cNvPicPr>
            <a:picLocks noChangeAspect="1"/>
          </p:cNvPicPr>
          <p:nvPr/>
        </p:nvPicPr>
        <p:blipFill>
          <a:blip r:embed="rId3"/>
          <a:srcRect/>
          <a:stretch/>
        </p:blipFill>
        <p:spPr bwMode="invGray">
          <a:xfrm>
            <a:off x="670216" y="5193062"/>
            <a:ext cx="822960" cy="822960"/>
          </a:xfrm>
          <a:prstGeom prst="rect">
            <a:avLst/>
          </a:prstGeom>
        </p:spPr>
      </p:pic>
      <p:pic>
        <p:nvPicPr>
          <p:cNvPr id="6" name="Imagen 5" descr="Imagen que contiene Texto&#10;&#10;Descripción generada automáticamente">
            <a:extLst>
              <a:ext uri="{FF2B5EF4-FFF2-40B4-BE49-F238E27FC236}">
                <a16:creationId xmlns:a16="http://schemas.microsoft.com/office/drawing/2014/main" id="{F03D3D62-0F87-DBE6-2A93-3B9DD8167F3C}"/>
              </a:ext>
            </a:extLst>
          </p:cNvPr>
          <p:cNvPicPr>
            <a:picLocks noChangeAspect="1"/>
          </p:cNvPicPr>
          <p:nvPr/>
        </p:nvPicPr>
        <p:blipFill>
          <a:blip r:embed="rId4"/>
          <a:stretch>
            <a:fillRect/>
          </a:stretch>
        </p:blipFill>
        <p:spPr>
          <a:xfrm>
            <a:off x="1753644" y="3681134"/>
            <a:ext cx="4034681" cy="2472395"/>
          </a:xfrm>
          <a:prstGeom prst="rect">
            <a:avLst/>
          </a:prstGeom>
        </p:spPr>
      </p:pic>
    </p:spTree>
    <p:extLst>
      <p:ext uri="{BB962C8B-B14F-4D97-AF65-F5344CB8AC3E}">
        <p14:creationId xmlns:p14="http://schemas.microsoft.com/office/powerpoint/2010/main"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7CD2A9-881A-F808-7E46-CCF66A93275C}"/>
              </a:ext>
            </a:extLst>
          </p:cNvPr>
          <p:cNvSpPr>
            <a:spLocks noGrp="1"/>
          </p:cNvSpPr>
          <p:nvPr>
            <p:ph type="title"/>
          </p:nvPr>
        </p:nvSpPr>
        <p:spPr/>
        <p:txBody>
          <a:bodyPr/>
          <a:lstStyle/>
          <a:p>
            <a:r>
              <a:rPr lang="es-ES" b="1" i="1" dirty="0">
                <a:solidFill>
                  <a:srgbClr val="C00000"/>
                </a:solidFill>
                <a:highlight>
                  <a:srgbClr val="FFFF00"/>
                </a:highlight>
              </a:rPr>
              <a:t>LA LAGUNA. </a:t>
            </a:r>
            <a:r>
              <a:rPr lang="es-ES" b="1" i="0" dirty="0">
                <a:solidFill>
                  <a:srgbClr val="0070C0"/>
                </a:solidFill>
                <a:effectLst/>
                <a:highlight>
                  <a:srgbClr val="FFFF00"/>
                </a:highlight>
                <a:latin typeface="Muli"/>
              </a:rPr>
              <a:t>Palacio de Nava</a:t>
            </a:r>
            <a:endParaRPr lang="es-ES" dirty="0">
              <a:solidFill>
                <a:srgbClr val="0070C0"/>
              </a:solidFill>
              <a:highlight>
                <a:srgbClr val="FFFF00"/>
              </a:highlight>
            </a:endParaRPr>
          </a:p>
        </p:txBody>
      </p:sp>
      <p:sp>
        <p:nvSpPr>
          <p:cNvPr id="5" name="CuadroTexto 4">
            <a:extLst>
              <a:ext uri="{FF2B5EF4-FFF2-40B4-BE49-F238E27FC236}">
                <a16:creationId xmlns:a16="http://schemas.microsoft.com/office/drawing/2014/main" id="{2971A864-A616-919A-82FE-8F806274879C}"/>
              </a:ext>
            </a:extLst>
          </p:cNvPr>
          <p:cNvSpPr txBox="1"/>
          <p:nvPr/>
        </p:nvSpPr>
        <p:spPr>
          <a:xfrm>
            <a:off x="166059" y="2253771"/>
            <a:ext cx="6094562" cy="4524315"/>
          </a:xfrm>
          <a:prstGeom prst="rect">
            <a:avLst/>
          </a:prstGeom>
          <a:noFill/>
        </p:spPr>
        <p:txBody>
          <a:bodyPr wrap="square">
            <a:spAutoFit/>
          </a:bodyPr>
          <a:lstStyle/>
          <a:p>
            <a:pPr algn="l"/>
            <a:r>
              <a:rPr lang="es-ES" b="1" i="0" dirty="0">
                <a:solidFill>
                  <a:srgbClr val="262626"/>
                </a:solidFill>
                <a:effectLst/>
                <a:latin typeface="Muli"/>
              </a:rPr>
              <a:t>Palacio de Nava, un imprescindible que ver en La Laguna</a:t>
            </a:r>
          </a:p>
          <a:p>
            <a:pPr algn="l"/>
            <a:r>
              <a:rPr lang="es-ES" b="0" i="0" dirty="0">
                <a:solidFill>
                  <a:srgbClr val="707070"/>
                </a:solidFill>
                <a:effectLst/>
                <a:latin typeface="Muli"/>
              </a:rPr>
              <a:t>Uno de los edificios que más resaltan de la Plaza del Adelantado es el </a:t>
            </a:r>
            <a:r>
              <a:rPr lang="es-ES" b="1" i="0" dirty="0">
                <a:solidFill>
                  <a:srgbClr val="707070"/>
                </a:solidFill>
                <a:effectLst/>
                <a:latin typeface="Muli"/>
              </a:rPr>
              <a:t>Palacio de Nava</a:t>
            </a:r>
            <a:r>
              <a:rPr lang="es-ES" b="0" i="0" dirty="0">
                <a:solidFill>
                  <a:srgbClr val="707070"/>
                </a:solidFill>
                <a:effectLst/>
                <a:latin typeface="Muli"/>
              </a:rPr>
              <a:t>, concretamente está en la esquina noroeste de la plaza, ofreciendo dos espectaculares fachadas.</a:t>
            </a:r>
          </a:p>
          <a:p>
            <a:pPr algn="l"/>
            <a:r>
              <a:rPr lang="es-ES" b="0" i="0" dirty="0">
                <a:solidFill>
                  <a:srgbClr val="707070"/>
                </a:solidFill>
                <a:effectLst/>
                <a:latin typeface="Muli"/>
              </a:rPr>
              <a:t>Aunque todavía no se puede visitar su interior, fíjate bien en su exterior, ya que es un </a:t>
            </a:r>
            <a:r>
              <a:rPr lang="es-ES" b="1" i="0" dirty="0">
                <a:solidFill>
                  <a:srgbClr val="707070"/>
                </a:solidFill>
                <a:effectLst/>
                <a:latin typeface="Muli"/>
              </a:rPr>
              <a:t>ejemplo típico de arquitectura canaria </a:t>
            </a:r>
            <a:r>
              <a:rPr lang="es-ES" b="0" i="0" dirty="0">
                <a:solidFill>
                  <a:srgbClr val="707070"/>
                </a:solidFill>
                <a:effectLst/>
                <a:latin typeface="Muli"/>
              </a:rPr>
              <a:t>en el que se pueden ver elementos barrocos, neoclásicos y manieristas, debido a que se tardó dos siglos en ser construida. El primer edificio se comenzó en 1585, pero sufrió cambios a lo largo del siglo XVII y, después, en 1776, Tomás de Nava y </a:t>
            </a:r>
            <a:r>
              <a:rPr lang="es-ES" b="0" i="0" dirty="0" err="1">
                <a:solidFill>
                  <a:srgbClr val="707070"/>
                </a:solidFill>
                <a:effectLst/>
                <a:latin typeface="Muli"/>
              </a:rPr>
              <a:t>Grimón</a:t>
            </a:r>
            <a:r>
              <a:rPr lang="es-ES" b="0" i="0" dirty="0">
                <a:solidFill>
                  <a:srgbClr val="707070"/>
                </a:solidFill>
                <a:effectLst/>
                <a:latin typeface="Muli"/>
              </a:rPr>
              <a:t> y Porlier lo modificó completamente cubriéndolo totalmente de piedra como podemos ver ahora.</a:t>
            </a:r>
          </a:p>
          <a:p>
            <a:pPr algn="l"/>
            <a:r>
              <a:rPr lang="es-ES" b="0" i="0" dirty="0">
                <a:solidFill>
                  <a:srgbClr val="707070"/>
                </a:solidFill>
                <a:effectLst/>
                <a:latin typeface="Muli"/>
              </a:rPr>
              <a:t>Fue declarado Bien de Interés Cultural y existe un proyecto de restauración por el que pasará a ser un centro de interpretación de La Laguna.</a:t>
            </a:r>
          </a:p>
        </p:txBody>
      </p:sp>
      <p:pic>
        <p:nvPicPr>
          <p:cNvPr id="7" name="Imagen 6" descr="Torre de un edificio de ladrillo&#10;&#10;Descripción generada automáticamente">
            <a:extLst>
              <a:ext uri="{FF2B5EF4-FFF2-40B4-BE49-F238E27FC236}">
                <a16:creationId xmlns:a16="http://schemas.microsoft.com/office/drawing/2014/main" id="{96AC56D0-D572-8252-2945-EF37F5729C4F}"/>
              </a:ext>
            </a:extLst>
          </p:cNvPr>
          <p:cNvPicPr>
            <a:picLocks noChangeAspect="1"/>
          </p:cNvPicPr>
          <p:nvPr/>
        </p:nvPicPr>
        <p:blipFill>
          <a:blip r:embed="rId2"/>
          <a:stretch>
            <a:fillRect/>
          </a:stretch>
        </p:blipFill>
        <p:spPr>
          <a:xfrm>
            <a:off x="7100873" y="2743200"/>
            <a:ext cx="4838086" cy="3801345"/>
          </a:xfrm>
          <a:prstGeom prst="rect">
            <a:avLst/>
          </a:prstGeom>
        </p:spPr>
      </p:pic>
    </p:spTree>
    <p:extLst>
      <p:ext uri="{BB962C8B-B14F-4D97-AF65-F5344CB8AC3E}">
        <p14:creationId xmlns:p14="http://schemas.microsoft.com/office/powerpoint/2010/main" val="876403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4B8B56-69F3-0330-27EC-46FBAFCAD5CB}"/>
              </a:ext>
            </a:extLst>
          </p:cNvPr>
          <p:cNvSpPr>
            <a:spLocks noGrp="1"/>
          </p:cNvSpPr>
          <p:nvPr>
            <p:ph type="title"/>
          </p:nvPr>
        </p:nvSpPr>
        <p:spPr>
          <a:xfrm>
            <a:off x="510799" y="1920240"/>
            <a:ext cx="11141705" cy="640080"/>
          </a:xfrm>
        </p:spPr>
        <p:txBody>
          <a:bodyPr>
            <a:normAutofit fontScale="90000"/>
          </a:bodyPr>
          <a:lstStyle/>
          <a:p>
            <a:r>
              <a:rPr lang="es-ES" b="1" i="1" dirty="0">
                <a:solidFill>
                  <a:srgbClr val="FF0000"/>
                </a:solidFill>
                <a:highlight>
                  <a:srgbClr val="FFFF00"/>
                </a:highlight>
              </a:rPr>
              <a:t>LA LAGUNA.</a:t>
            </a:r>
            <a:r>
              <a:rPr lang="es-ES" b="1" i="1" dirty="0">
                <a:solidFill>
                  <a:srgbClr val="FF0000"/>
                </a:solidFill>
                <a:effectLst/>
                <a:highlight>
                  <a:srgbClr val="FFFF00"/>
                </a:highlight>
                <a:latin typeface="Muli"/>
              </a:rPr>
              <a:t> </a:t>
            </a:r>
            <a:br>
              <a:rPr lang="es-ES" b="1" i="1" dirty="0">
                <a:solidFill>
                  <a:srgbClr val="FF0000"/>
                </a:solidFill>
                <a:effectLst/>
                <a:highlight>
                  <a:srgbClr val="FFFF00"/>
                </a:highlight>
                <a:latin typeface="Muli"/>
              </a:rPr>
            </a:br>
            <a:r>
              <a:rPr lang="es-ES" b="1" i="0" dirty="0">
                <a:solidFill>
                  <a:srgbClr val="0070C0"/>
                </a:solidFill>
                <a:effectLst/>
                <a:highlight>
                  <a:srgbClr val="FFFF00"/>
                </a:highlight>
                <a:latin typeface="Muli"/>
              </a:rPr>
              <a:t>Casa Salazar. </a:t>
            </a:r>
            <a:r>
              <a:rPr lang="es-ES" b="1" dirty="0">
                <a:solidFill>
                  <a:srgbClr val="0070C0"/>
                </a:solidFill>
                <a:highlight>
                  <a:srgbClr val="FFFF00"/>
                </a:highlight>
                <a:latin typeface="Muli"/>
              </a:rPr>
              <a:t>D</a:t>
            </a:r>
            <a:r>
              <a:rPr lang="es-ES" b="1" i="0" dirty="0">
                <a:solidFill>
                  <a:srgbClr val="0070C0"/>
                </a:solidFill>
                <a:effectLst/>
                <a:highlight>
                  <a:srgbClr val="FFFF00"/>
                </a:highlight>
                <a:latin typeface="Muli"/>
              </a:rPr>
              <a:t>e los palacetes más bellos que ver en La Laguna</a:t>
            </a:r>
            <a:br>
              <a:rPr lang="es-ES" b="1" i="0" dirty="0">
                <a:solidFill>
                  <a:srgbClr val="0070C0"/>
                </a:solidFill>
                <a:effectLst/>
                <a:latin typeface="Muli"/>
              </a:rPr>
            </a:br>
            <a:endParaRPr lang="es-ES" dirty="0">
              <a:solidFill>
                <a:srgbClr val="0070C0"/>
              </a:solidFill>
            </a:endParaRPr>
          </a:p>
        </p:txBody>
      </p:sp>
      <p:pic>
        <p:nvPicPr>
          <p:cNvPr id="8" name="Imagen 7" descr="Imagen que contiene edificio, exterior, grande, reloj&#10;&#10;Descripción generada automáticamente">
            <a:extLst>
              <a:ext uri="{FF2B5EF4-FFF2-40B4-BE49-F238E27FC236}">
                <a16:creationId xmlns:a16="http://schemas.microsoft.com/office/drawing/2014/main" id="{F013B52E-433A-96BF-24C0-A3C966C32866}"/>
              </a:ext>
            </a:extLst>
          </p:cNvPr>
          <p:cNvPicPr>
            <a:picLocks noChangeAspect="1"/>
          </p:cNvPicPr>
          <p:nvPr/>
        </p:nvPicPr>
        <p:blipFill>
          <a:blip r:embed="rId2"/>
          <a:stretch>
            <a:fillRect/>
          </a:stretch>
        </p:blipFill>
        <p:spPr>
          <a:xfrm>
            <a:off x="7818407" y="2355011"/>
            <a:ext cx="4120551" cy="4223337"/>
          </a:xfrm>
          <a:prstGeom prst="rect">
            <a:avLst/>
          </a:prstGeom>
        </p:spPr>
      </p:pic>
      <p:sp>
        <p:nvSpPr>
          <p:cNvPr id="10" name="CuadroTexto 9">
            <a:extLst>
              <a:ext uri="{FF2B5EF4-FFF2-40B4-BE49-F238E27FC236}">
                <a16:creationId xmlns:a16="http://schemas.microsoft.com/office/drawing/2014/main" id="{60CA1CF5-9C13-C7C1-FD6D-D6573F847B68}"/>
              </a:ext>
            </a:extLst>
          </p:cNvPr>
          <p:cNvSpPr txBox="1"/>
          <p:nvPr/>
        </p:nvSpPr>
        <p:spPr>
          <a:xfrm>
            <a:off x="215720" y="2560320"/>
            <a:ext cx="7594062" cy="3970318"/>
          </a:xfrm>
          <a:prstGeom prst="rect">
            <a:avLst/>
          </a:prstGeom>
          <a:noFill/>
        </p:spPr>
        <p:txBody>
          <a:bodyPr wrap="square">
            <a:spAutoFit/>
          </a:bodyPr>
          <a:lstStyle/>
          <a:p>
            <a:pPr algn="l"/>
            <a:r>
              <a:rPr lang="es-ES" b="0" i="0" dirty="0">
                <a:solidFill>
                  <a:srgbClr val="707070"/>
                </a:solidFill>
                <a:effectLst/>
                <a:latin typeface="Muli"/>
              </a:rPr>
              <a:t>Caminando por las calles de La Laguna, rápidamente te darás cuenta de la gran cantidad de casas señoriales y palacios con los que cuenta la localidad. Uno de los edificios que no te puedes perder en tu ruta es la </a:t>
            </a:r>
            <a:r>
              <a:rPr lang="es-ES" b="1" i="0" dirty="0">
                <a:solidFill>
                  <a:srgbClr val="707070"/>
                </a:solidFill>
                <a:effectLst/>
                <a:latin typeface="Muli"/>
              </a:rPr>
              <a:t>Casa Salazar</a:t>
            </a:r>
            <a:r>
              <a:rPr lang="es-ES" b="0" i="0" dirty="0">
                <a:solidFill>
                  <a:srgbClr val="707070"/>
                </a:solidFill>
                <a:effectLst/>
                <a:latin typeface="Muli"/>
              </a:rPr>
              <a:t>, considerado uno de los </a:t>
            </a:r>
            <a:r>
              <a:rPr lang="es-ES" b="1" i="0" dirty="0">
                <a:solidFill>
                  <a:srgbClr val="707070"/>
                </a:solidFill>
                <a:effectLst/>
                <a:latin typeface="Muli"/>
              </a:rPr>
              <a:t>ejemplos más importantes de la arquitectura típica canaria</a:t>
            </a:r>
            <a:r>
              <a:rPr lang="es-ES" b="0" i="0" dirty="0">
                <a:solidFill>
                  <a:srgbClr val="707070"/>
                </a:solidFill>
                <a:effectLst/>
                <a:latin typeface="Muli"/>
              </a:rPr>
              <a:t> que combina elementos barrocos, neoclásicos y manieristas.</a:t>
            </a:r>
          </a:p>
          <a:p>
            <a:pPr algn="l"/>
            <a:r>
              <a:rPr lang="es-ES" b="0" i="0" dirty="0">
                <a:solidFill>
                  <a:srgbClr val="707070"/>
                </a:solidFill>
                <a:effectLst/>
                <a:latin typeface="Muli"/>
              </a:rPr>
              <a:t>Se trata de un </a:t>
            </a:r>
            <a:r>
              <a:rPr lang="es-ES" b="1" i="0" dirty="0">
                <a:solidFill>
                  <a:srgbClr val="707070"/>
                </a:solidFill>
                <a:effectLst/>
                <a:latin typeface="Muli"/>
              </a:rPr>
              <a:t>palacete del siglo XVII</a:t>
            </a:r>
            <a:r>
              <a:rPr lang="es-ES" b="0" i="0" dirty="0">
                <a:solidFill>
                  <a:srgbClr val="707070"/>
                </a:solidFill>
                <a:effectLst/>
                <a:latin typeface="Muli"/>
              </a:rPr>
              <a:t>, mandado a construir por Cristóbal Salazar de Frías, cabeza de familia de los Salazar y primer Conde de Salazar. Si te fijas bien, en la fachada de piedra se puede ver un escudo de la familia en mármol y unas gárgolas.</a:t>
            </a:r>
          </a:p>
          <a:p>
            <a:pPr algn="l"/>
            <a:r>
              <a:rPr lang="es-ES" b="0" i="0" dirty="0">
                <a:solidFill>
                  <a:srgbClr val="707070"/>
                </a:solidFill>
                <a:effectLst/>
                <a:latin typeface="Muli"/>
              </a:rPr>
              <a:t>Por desgracia, el edificio fue asolado en 2006 por un incendio, quedando en pie solo la fachada. Sin embargo, fue restaurado y actualmente es la sede episcopal de la diócesis nivariense. Dentro, además de un bonito patio, se puede encontrar la </a:t>
            </a:r>
            <a:r>
              <a:rPr lang="es-ES" b="1" i="0" dirty="0">
                <a:solidFill>
                  <a:srgbClr val="707070"/>
                </a:solidFill>
                <a:effectLst/>
                <a:latin typeface="Muli"/>
              </a:rPr>
              <a:t>Capilla del Obispado</a:t>
            </a:r>
            <a:r>
              <a:rPr lang="es-ES" b="0" i="0" dirty="0">
                <a:solidFill>
                  <a:srgbClr val="707070"/>
                </a:solidFill>
                <a:effectLst/>
                <a:latin typeface="Muli"/>
              </a:rPr>
              <a:t>, considerada la joya del arte moderno religioso en Canarias.</a:t>
            </a:r>
          </a:p>
        </p:txBody>
      </p:sp>
    </p:spTree>
    <p:extLst>
      <p:ext uri="{BB962C8B-B14F-4D97-AF65-F5344CB8AC3E}">
        <p14:creationId xmlns:p14="http://schemas.microsoft.com/office/powerpoint/2010/main" val="953104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E62D72-3C53-27A4-57B9-A4B25BC14364}"/>
              </a:ext>
            </a:extLst>
          </p:cNvPr>
          <p:cNvSpPr>
            <a:spLocks noGrp="1"/>
          </p:cNvSpPr>
          <p:nvPr>
            <p:ph type="title"/>
          </p:nvPr>
        </p:nvSpPr>
        <p:spPr>
          <a:xfrm>
            <a:off x="521208" y="1536192"/>
            <a:ext cx="9580324" cy="640080"/>
          </a:xfrm>
        </p:spPr>
        <p:txBody>
          <a:bodyPr>
            <a:normAutofit fontScale="90000"/>
          </a:bodyPr>
          <a:lstStyle/>
          <a:p>
            <a:r>
              <a:rPr lang="es-ES" b="1" i="1" dirty="0">
                <a:solidFill>
                  <a:srgbClr val="C00000"/>
                </a:solidFill>
                <a:highlight>
                  <a:srgbClr val="FFFF00"/>
                </a:highlight>
              </a:rPr>
              <a:t>LA LAGUNA. </a:t>
            </a:r>
            <a:r>
              <a:rPr lang="es-ES" b="1" i="0" dirty="0">
                <a:solidFill>
                  <a:srgbClr val="0070C0"/>
                </a:solidFill>
                <a:effectLst/>
                <a:highlight>
                  <a:srgbClr val="FFFF00"/>
                </a:highlight>
                <a:latin typeface="Muli"/>
              </a:rPr>
              <a:t>Museo de La Ciencia y El Cosmos</a:t>
            </a:r>
            <a:br>
              <a:rPr lang="es-ES" b="1" i="0" dirty="0">
                <a:solidFill>
                  <a:srgbClr val="262626"/>
                </a:solidFill>
                <a:effectLst/>
                <a:latin typeface="Muli"/>
              </a:rPr>
            </a:br>
            <a:endParaRPr lang="es-ES" dirty="0"/>
          </a:p>
        </p:txBody>
      </p:sp>
      <p:sp>
        <p:nvSpPr>
          <p:cNvPr id="5" name="CuadroTexto 4">
            <a:extLst>
              <a:ext uri="{FF2B5EF4-FFF2-40B4-BE49-F238E27FC236}">
                <a16:creationId xmlns:a16="http://schemas.microsoft.com/office/drawing/2014/main" id="{4BFD6DF6-8A23-41EC-C512-FF0924A35A56}"/>
              </a:ext>
            </a:extLst>
          </p:cNvPr>
          <p:cNvSpPr txBox="1"/>
          <p:nvPr/>
        </p:nvSpPr>
        <p:spPr>
          <a:xfrm>
            <a:off x="373092" y="2850901"/>
            <a:ext cx="6094562" cy="2862322"/>
          </a:xfrm>
          <a:prstGeom prst="rect">
            <a:avLst/>
          </a:prstGeom>
          <a:noFill/>
        </p:spPr>
        <p:txBody>
          <a:bodyPr wrap="square">
            <a:spAutoFit/>
          </a:bodyPr>
          <a:lstStyle/>
          <a:p>
            <a:pPr algn="l"/>
            <a:r>
              <a:rPr lang="es-ES" b="1" i="0" dirty="0">
                <a:solidFill>
                  <a:srgbClr val="262626"/>
                </a:solidFill>
                <a:effectLst/>
                <a:latin typeface="Muli"/>
              </a:rPr>
              <a:t>Museo de La Ciencia y El Cosmos</a:t>
            </a:r>
          </a:p>
          <a:p>
            <a:pPr algn="l"/>
            <a:r>
              <a:rPr lang="es-ES" b="0" i="0" dirty="0">
                <a:solidFill>
                  <a:srgbClr val="707070"/>
                </a:solidFill>
                <a:effectLst/>
                <a:latin typeface="Muli"/>
              </a:rPr>
              <a:t>Si estás pensando en </a:t>
            </a:r>
            <a:r>
              <a:rPr lang="es-ES" b="1" i="0" dirty="0">
                <a:solidFill>
                  <a:srgbClr val="707070"/>
                </a:solidFill>
                <a:effectLst/>
                <a:latin typeface="Muli"/>
              </a:rPr>
              <a:t>visitar La Laguna con estudiantes</a:t>
            </a:r>
            <a:r>
              <a:rPr lang="es-ES" b="0" i="0" dirty="0">
                <a:solidFill>
                  <a:srgbClr val="707070"/>
                </a:solidFill>
                <a:effectLst/>
                <a:latin typeface="Muli"/>
              </a:rPr>
              <a:t> o, simplemente, te gusta la ciencia, te recomendamos que te acerques al </a:t>
            </a:r>
            <a:r>
              <a:rPr lang="es-ES" b="1" i="0" dirty="0">
                <a:solidFill>
                  <a:srgbClr val="707070"/>
                </a:solidFill>
                <a:effectLst/>
                <a:latin typeface="Muli"/>
              </a:rPr>
              <a:t>Museo de La Ciencia y El Cosmos</a:t>
            </a:r>
            <a:r>
              <a:rPr lang="es-ES" b="0" i="0" dirty="0">
                <a:solidFill>
                  <a:srgbClr val="707070"/>
                </a:solidFill>
                <a:effectLst/>
                <a:latin typeface="Muli"/>
              </a:rPr>
              <a:t>. Se trata de un </a:t>
            </a:r>
            <a:r>
              <a:rPr lang="es-ES" b="1" i="0" dirty="0">
                <a:solidFill>
                  <a:srgbClr val="707070"/>
                </a:solidFill>
                <a:effectLst/>
                <a:latin typeface="Muli"/>
              </a:rPr>
              <a:t>museo completamente interactivo</a:t>
            </a:r>
            <a:r>
              <a:rPr lang="es-ES" b="0" i="0" dirty="0">
                <a:solidFill>
                  <a:srgbClr val="707070"/>
                </a:solidFill>
                <a:effectLst/>
                <a:latin typeface="Muli"/>
              </a:rPr>
              <a:t> dividido en lo que llaman “circuitos”: el Sol, el Cuerpo Humano, “Cómo funciona”, La Tierra, El Universo y la Sala Infantil Microcosmos. En todos ellos encontrarás proyecciones y pequeños experimentos. Además, hay un planetario con gran cantidad de proyecciones distintas.</a:t>
            </a:r>
          </a:p>
        </p:txBody>
      </p:sp>
    </p:spTree>
    <p:extLst>
      <p:ext uri="{BB962C8B-B14F-4D97-AF65-F5344CB8AC3E}">
        <p14:creationId xmlns:p14="http://schemas.microsoft.com/office/powerpoint/2010/main" val="4112574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8A3DFA-B1AC-7D3B-E2DF-29233175E49C}"/>
              </a:ext>
            </a:extLst>
          </p:cNvPr>
          <p:cNvSpPr>
            <a:spLocks noGrp="1"/>
          </p:cNvSpPr>
          <p:nvPr>
            <p:ph type="title"/>
          </p:nvPr>
        </p:nvSpPr>
        <p:spPr>
          <a:xfrm>
            <a:off x="521208" y="1895849"/>
            <a:ext cx="11314828" cy="640080"/>
          </a:xfrm>
        </p:spPr>
        <p:txBody>
          <a:bodyPr>
            <a:normAutofit fontScale="90000"/>
          </a:bodyPr>
          <a:lstStyle/>
          <a:p>
            <a:r>
              <a:rPr lang="es-ES" b="1" i="1" dirty="0">
                <a:solidFill>
                  <a:srgbClr val="D24726"/>
                </a:solidFill>
                <a:highlight>
                  <a:srgbClr val="FFFF00"/>
                </a:highlight>
                <a:latin typeface="Segoe UI Light" panose="020B0502040204020203" pitchFamily="34" charset="0"/>
                <a:cs typeface="Segoe UI Light" panose="020B0502040204020203" pitchFamily="34" charset="0"/>
              </a:rPr>
              <a:t>Tarde: Santa cruz + Playa de las Teresitas.</a:t>
            </a:r>
            <a:br>
              <a:rPr lang="es-ES" b="1" i="1" dirty="0">
                <a:solidFill>
                  <a:srgbClr val="D24726"/>
                </a:solidFill>
                <a:highlight>
                  <a:srgbClr val="FFFF00"/>
                </a:highlight>
                <a:latin typeface="Segoe UI Light" panose="020B0502040204020203" pitchFamily="34" charset="0"/>
                <a:cs typeface="Segoe UI Light" panose="020B0502040204020203" pitchFamily="34" charset="0"/>
              </a:rPr>
            </a:br>
            <a:r>
              <a:rPr lang="es-ES" b="1" i="1" dirty="0">
                <a:solidFill>
                  <a:srgbClr val="0070C0"/>
                </a:solidFill>
                <a:highlight>
                  <a:srgbClr val="FFFF00"/>
                </a:highlight>
                <a:latin typeface="Segoe UI Light" panose="020B0502040204020203" pitchFamily="34" charset="0"/>
                <a:cs typeface="Segoe UI Light" panose="020B0502040204020203" pitchFamily="34" charset="0"/>
              </a:rPr>
              <a:t>1-</a:t>
            </a:r>
            <a:r>
              <a:rPr lang="es-ES" b="1" i="1" dirty="0">
                <a:solidFill>
                  <a:srgbClr val="0070C0"/>
                </a:solidFill>
                <a:effectLst/>
                <a:highlight>
                  <a:srgbClr val="FFFF00"/>
                </a:highlight>
                <a:latin typeface="Muli"/>
              </a:rPr>
              <a:t>Museo de Naturaleza y Arqueología (MUNA) -Santa Cruz de Tenerife</a:t>
            </a:r>
            <a:br>
              <a:rPr lang="es-ES" b="1" i="0" dirty="0">
                <a:solidFill>
                  <a:srgbClr val="262626"/>
                </a:solidFill>
                <a:effectLst/>
                <a:latin typeface="Muli"/>
              </a:rPr>
            </a:br>
            <a:endParaRPr lang="es-ES" dirty="0"/>
          </a:p>
        </p:txBody>
      </p:sp>
      <p:sp>
        <p:nvSpPr>
          <p:cNvPr id="5" name="CuadroTexto 4">
            <a:extLst>
              <a:ext uri="{FF2B5EF4-FFF2-40B4-BE49-F238E27FC236}">
                <a16:creationId xmlns:a16="http://schemas.microsoft.com/office/drawing/2014/main" id="{1B28A60F-43ED-6FF9-D0B1-FD9C46FDBDCE}"/>
              </a:ext>
            </a:extLst>
          </p:cNvPr>
          <p:cNvSpPr txBox="1"/>
          <p:nvPr/>
        </p:nvSpPr>
        <p:spPr>
          <a:xfrm>
            <a:off x="355964" y="2535929"/>
            <a:ext cx="6093822" cy="3693319"/>
          </a:xfrm>
          <a:prstGeom prst="rect">
            <a:avLst/>
          </a:prstGeom>
          <a:noFill/>
        </p:spPr>
        <p:txBody>
          <a:bodyPr wrap="square">
            <a:spAutoFit/>
          </a:bodyPr>
          <a:lstStyle/>
          <a:p>
            <a:pPr algn="l"/>
            <a:r>
              <a:rPr lang="es-ES" b="1" i="0" dirty="0">
                <a:solidFill>
                  <a:srgbClr val="707070"/>
                </a:solidFill>
                <a:effectLst/>
                <a:latin typeface="Muli"/>
              </a:rPr>
              <a:t>El Museo de Naturaleza y Arqueología (MUNA)</a:t>
            </a:r>
            <a:r>
              <a:rPr lang="es-ES" b="0" i="0" dirty="0">
                <a:solidFill>
                  <a:srgbClr val="707070"/>
                </a:solidFill>
                <a:effectLst/>
                <a:latin typeface="Muli"/>
              </a:rPr>
              <a:t> es uno de los </a:t>
            </a:r>
            <a:r>
              <a:rPr lang="es-ES" b="1" i="0" dirty="0">
                <a:solidFill>
                  <a:srgbClr val="707070"/>
                </a:solidFill>
                <a:effectLst/>
                <a:latin typeface="Muli"/>
              </a:rPr>
              <a:t>mejores museos de la isla</a:t>
            </a:r>
            <a:r>
              <a:rPr lang="es-ES" b="0" i="0" dirty="0">
                <a:solidFill>
                  <a:srgbClr val="707070"/>
                </a:solidFill>
                <a:effectLst/>
                <a:latin typeface="Muli"/>
              </a:rPr>
              <a:t> y visitarlo es, sin duda, un </a:t>
            </a:r>
            <a:r>
              <a:rPr lang="es-ES" b="1" i="0" dirty="0">
                <a:solidFill>
                  <a:srgbClr val="707070"/>
                </a:solidFill>
                <a:effectLst/>
                <a:latin typeface="Muli"/>
              </a:rPr>
              <a:t>imprescindible que hacer en Tenerife</a:t>
            </a:r>
            <a:r>
              <a:rPr lang="es-ES" b="0" i="0" dirty="0">
                <a:solidFill>
                  <a:srgbClr val="707070"/>
                </a:solidFill>
                <a:effectLst/>
                <a:latin typeface="Muli"/>
              </a:rPr>
              <a:t>. Está situado en el Antiguo Hospital Civil de la ciudad.</a:t>
            </a:r>
          </a:p>
          <a:p>
            <a:pPr algn="l"/>
            <a:r>
              <a:rPr lang="es-ES" b="0" i="0" dirty="0">
                <a:solidFill>
                  <a:srgbClr val="707070"/>
                </a:solidFill>
                <a:effectLst/>
                <a:latin typeface="Muli"/>
              </a:rPr>
              <a:t>Aquí se puede admirar la mayor colección sobre la cultura guanche, destacando su colección de </a:t>
            </a:r>
            <a:r>
              <a:rPr lang="es-ES" b="1" i="0" dirty="0">
                <a:solidFill>
                  <a:srgbClr val="707070"/>
                </a:solidFill>
                <a:effectLst/>
                <a:latin typeface="Muli"/>
              </a:rPr>
              <a:t>momias</a:t>
            </a:r>
            <a:r>
              <a:rPr lang="es-ES" b="0" i="0" dirty="0">
                <a:solidFill>
                  <a:srgbClr val="707070"/>
                </a:solidFill>
                <a:effectLst/>
                <a:latin typeface="Muli"/>
              </a:rPr>
              <a:t>, en un estado de conservación tal que ha alcanzado fama internacional. En él también se encuentra la ”</a:t>
            </a:r>
            <a:r>
              <a:rPr lang="es-ES" b="0" i="0" u="none" strike="noStrike" dirty="0">
                <a:solidFill>
                  <a:srgbClr val="EA361F"/>
                </a:solidFill>
                <a:effectLst/>
                <a:latin typeface="Muli"/>
              </a:rPr>
              <a:t>Piedra Zanata</a:t>
            </a:r>
            <a:r>
              <a:rPr lang="es-ES" u="none" strike="noStrike" dirty="0">
                <a:solidFill>
                  <a:srgbClr val="707070"/>
                </a:solidFill>
                <a:latin typeface="Muli"/>
              </a:rPr>
              <a:t>”,</a:t>
            </a:r>
            <a:r>
              <a:rPr lang="es-ES" b="0" i="0" dirty="0">
                <a:solidFill>
                  <a:srgbClr val="707070"/>
                </a:solidFill>
                <a:effectLst/>
                <a:latin typeface="Muli"/>
              </a:rPr>
              <a:t> considerada la Piedra de Rosetta canaria, ánforas mediterráneas y del Egeo, así como 13 vasijas egipcias de 5.700 años de antigüedad. Además, podrás ver enormes colecciones paleontológicas, marinas, botánicas, entomológicas y de vertebrados terrestres, que suelen encantar a los pequeños de la casa.</a:t>
            </a:r>
          </a:p>
        </p:txBody>
      </p:sp>
      <p:pic>
        <p:nvPicPr>
          <p:cNvPr id="7" name="Imagen 6" descr="Una calle con edificios de fondo&#10;&#10;Descripción generada automáticamente">
            <a:extLst>
              <a:ext uri="{FF2B5EF4-FFF2-40B4-BE49-F238E27FC236}">
                <a16:creationId xmlns:a16="http://schemas.microsoft.com/office/drawing/2014/main" id="{E530EE1B-2606-E535-06E7-C7D37BE4A8CE}"/>
              </a:ext>
            </a:extLst>
          </p:cNvPr>
          <p:cNvPicPr>
            <a:picLocks noChangeAspect="1"/>
          </p:cNvPicPr>
          <p:nvPr/>
        </p:nvPicPr>
        <p:blipFill>
          <a:blip r:embed="rId2"/>
          <a:stretch>
            <a:fillRect/>
          </a:stretch>
        </p:blipFill>
        <p:spPr>
          <a:xfrm>
            <a:off x="6966424" y="3273986"/>
            <a:ext cx="4869612" cy="3244379"/>
          </a:xfrm>
          <a:prstGeom prst="rect">
            <a:avLst/>
          </a:prstGeom>
        </p:spPr>
      </p:pic>
    </p:spTree>
    <p:extLst>
      <p:ext uri="{BB962C8B-B14F-4D97-AF65-F5344CB8AC3E}">
        <p14:creationId xmlns:p14="http://schemas.microsoft.com/office/powerpoint/2010/main" val="806436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8256B9-352A-C9A1-B144-73DFBAD9C97C}"/>
              </a:ext>
            </a:extLst>
          </p:cNvPr>
          <p:cNvSpPr>
            <a:spLocks noGrp="1"/>
          </p:cNvSpPr>
          <p:nvPr>
            <p:ph type="title"/>
          </p:nvPr>
        </p:nvSpPr>
        <p:spPr>
          <a:xfrm>
            <a:off x="478318" y="1685108"/>
            <a:ext cx="11235363" cy="640080"/>
          </a:xfrm>
        </p:spPr>
        <p:txBody>
          <a:bodyPr>
            <a:normAutofit fontScale="90000"/>
          </a:bodyPr>
          <a:lstStyle/>
          <a:p>
            <a:br>
              <a:rPr lang="es-ES" b="1" i="1" dirty="0">
                <a:solidFill>
                  <a:srgbClr val="D24726"/>
                </a:solidFill>
                <a:highlight>
                  <a:srgbClr val="FFFF00"/>
                </a:highlight>
              </a:rPr>
            </a:br>
            <a:br>
              <a:rPr lang="es-ES" b="1" i="1" dirty="0">
                <a:solidFill>
                  <a:srgbClr val="D24726"/>
                </a:solidFill>
                <a:highlight>
                  <a:srgbClr val="FFFF00"/>
                </a:highlight>
              </a:rPr>
            </a:br>
            <a:r>
              <a:rPr lang="es-ES" b="1" i="1" dirty="0">
                <a:solidFill>
                  <a:srgbClr val="D24726"/>
                </a:solidFill>
                <a:highlight>
                  <a:srgbClr val="FFFF00"/>
                </a:highlight>
              </a:rPr>
              <a:t>Santa Cruz y su legado patrimonial de Canarias.</a:t>
            </a:r>
            <a:br>
              <a:rPr lang="es-ES" b="1" i="1" dirty="0">
                <a:solidFill>
                  <a:srgbClr val="D24726"/>
                </a:solidFill>
                <a:highlight>
                  <a:srgbClr val="FFFF00"/>
                </a:highlight>
              </a:rPr>
            </a:br>
            <a:r>
              <a:rPr lang="es-ES" b="1" i="0" dirty="0">
                <a:solidFill>
                  <a:srgbClr val="0070C0"/>
                </a:solidFill>
                <a:effectLst/>
                <a:highlight>
                  <a:srgbClr val="FFFF00"/>
                </a:highlight>
                <a:latin typeface="Muli"/>
              </a:rPr>
              <a:t>2-Parque Marítimo César Manrique</a:t>
            </a:r>
            <a:br>
              <a:rPr lang="es-ES" b="1" i="0" dirty="0">
                <a:solidFill>
                  <a:srgbClr val="262626"/>
                </a:solidFill>
                <a:effectLst/>
                <a:latin typeface="Muli"/>
              </a:rPr>
            </a:br>
            <a:br>
              <a:rPr lang="es-ES" b="1" i="0" dirty="0">
                <a:solidFill>
                  <a:srgbClr val="262626"/>
                </a:solidFill>
                <a:effectLst/>
                <a:latin typeface="Muli"/>
              </a:rPr>
            </a:br>
            <a:endParaRPr lang="es-ES" b="1" i="1" dirty="0">
              <a:solidFill>
                <a:srgbClr val="D24726"/>
              </a:solidFill>
              <a:highlight>
                <a:srgbClr val="FFFF00"/>
              </a:highlight>
            </a:endParaRPr>
          </a:p>
        </p:txBody>
      </p:sp>
      <p:pic>
        <p:nvPicPr>
          <p:cNvPr id="7" name="Imagen 6" descr="Vista de alberca con agua&#10;&#10;Descripción generada automáticamente con confianza media">
            <a:extLst>
              <a:ext uri="{FF2B5EF4-FFF2-40B4-BE49-F238E27FC236}">
                <a16:creationId xmlns:a16="http://schemas.microsoft.com/office/drawing/2014/main" id="{54FB09B9-E46B-A207-42FE-4E042F2CF783}"/>
              </a:ext>
            </a:extLst>
          </p:cNvPr>
          <p:cNvPicPr>
            <a:picLocks noChangeAspect="1"/>
          </p:cNvPicPr>
          <p:nvPr/>
        </p:nvPicPr>
        <p:blipFill>
          <a:blip r:embed="rId2"/>
          <a:stretch>
            <a:fillRect/>
          </a:stretch>
        </p:blipFill>
        <p:spPr>
          <a:xfrm>
            <a:off x="7171509" y="2325188"/>
            <a:ext cx="4797989" cy="4232365"/>
          </a:xfrm>
          <a:prstGeom prst="rect">
            <a:avLst/>
          </a:prstGeom>
        </p:spPr>
      </p:pic>
      <p:sp>
        <p:nvSpPr>
          <p:cNvPr id="13" name="CuadroTexto 12">
            <a:extLst>
              <a:ext uri="{FF2B5EF4-FFF2-40B4-BE49-F238E27FC236}">
                <a16:creationId xmlns:a16="http://schemas.microsoft.com/office/drawing/2014/main" id="{8E69C7E5-4433-128C-3BEE-4427FAEAA554}"/>
              </a:ext>
            </a:extLst>
          </p:cNvPr>
          <p:cNvSpPr txBox="1"/>
          <p:nvPr/>
        </p:nvSpPr>
        <p:spPr>
          <a:xfrm>
            <a:off x="222502" y="2686153"/>
            <a:ext cx="6093822" cy="3693319"/>
          </a:xfrm>
          <a:prstGeom prst="rect">
            <a:avLst/>
          </a:prstGeom>
          <a:noFill/>
        </p:spPr>
        <p:txBody>
          <a:bodyPr wrap="square">
            <a:spAutoFit/>
          </a:bodyPr>
          <a:lstStyle/>
          <a:p>
            <a:pPr algn="l"/>
            <a:r>
              <a:rPr lang="es-ES" b="0" i="0" dirty="0">
                <a:solidFill>
                  <a:srgbClr val="707070"/>
                </a:solidFill>
                <a:effectLst/>
                <a:latin typeface="Muli"/>
              </a:rPr>
              <a:t>Obra del arquitecto César Manrique y situado junto al Auditorio de Tenerife, el </a:t>
            </a:r>
            <a:r>
              <a:rPr lang="es-ES" b="1" i="0" dirty="0">
                <a:solidFill>
                  <a:srgbClr val="707070"/>
                </a:solidFill>
                <a:effectLst/>
                <a:latin typeface="Muli"/>
              </a:rPr>
              <a:t>Parque Marítimo César Manrique</a:t>
            </a:r>
            <a:r>
              <a:rPr lang="es-ES" b="0" i="0" dirty="0">
                <a:solidFill>
                  <a:srgbClr val="707070"/>
                </a:solidFill>
                <a:effectLst/>
                <a:latin typeface="Muli"/>
              </a:rPr>
              <a:t> es uno de los iconos de la ciudad. Se trata de un complejo de ocio de 22.000 metros cuadrados en el que destaca un </a:t>
            </a:r>
            <a:r>
              <a:rPr lang="es-ES" b="1" i="0" dirty="0">
                <a:solidFill>
                  <a:srgbClr val="707070"/>
                </a:solidFill>
                <a:effectLst/>
                <a:latin typeface="Muli"/>
              </a:rPr>
              <a:t>conjunto de bonitas y apetecibles piscinas de agua del mar</a:t>
            </a:r>
            <a:r>
              <a:rPr lang="es-ES" b="0" i="0" dirty="0">
                <a:solidFill>
                  <a:srgbClr val="707070"/>
                </a:solidFill>
                <a:effectLst/>
                <a:latin typeface="Muli"/>
              </a:rPr>
              <a:t>, en las que puedes darte un chapuzón. Como todas las obras del artista, podrás disfrutar de su diseño con roca volcánica, cascadas e islotes.</a:t>
            </a:r>
          </a:p>
          <a:p>
            <a:pPr algn="l"/>
            <a:r>
              <a:rPr lang="es-ES" b="0" i="0" dirty="0">
                <a:solidFill>
                  <a:srgbClr val="707070"/>
                </a:solidFill>
                <a:effectLst/>
                <a:latin typeface="Muli"/>
              </a:rPr>
              <a:t>Además, se pueden encontrar restaurantes, un pequeño gimnasio, zona de entretenimiento para jóvenes, y una ludoteca. Como puedes imaginar, teniendo todo esto en cuenta, es una actividad estupenda </a:t>
            </a:r>
            <a:r>
              <a:rPr lang="es-ES" b="1" i="0" dirty="0">
                <a:solidFill>
                  <a:srgbClr val="707070"/>
                </a:solidFill>
                <a:effectLst/>
                <a:latin typeface="Muli"/>
              </a:rPr>
              <a:t>para estudiantes en Santa Cruz de Tenerife,</a:t>
            </a:r>
            <a:r>
              <a:rPr lang="es-ES" b="0" i="0" dirty="0">
                <a:solidFill>
                  <a:srgbClr val="707070"/>
                </a:solidFill>
                <a:effectLst/>
                <a:latin typeface="Muli"/>
              </a:rPr>
              <a:t> o si necesitas unas horas de relax.</a:t>
            </a:r>
          </a:p>
        </p:txBody>
      </p:sp>
    </p:spTree>
    <p:extLst>
      <p:ext uri="{BB962C8B-B14F-4D97-AF65-F5344CB8AC3E}">
        <p14:creationId xmlns:p14="http://schemas.microsoft.com/office/powerpoint/2010/main" val="457096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8B6E6B-FDBE-8A09-C9F8-2DCEAD796886}"/>
              </a:ext>
            </a:extLst>
          </p:cNvPr>
          <p:cNvSpPr>
            <a:spLocks noGrp="1"/>
          </p:cNvSpPr>
          <p:nvPr>
            <p:ph type="title"/>
          </p:nvPr>
        </p:nvSpPr>
        <p:spPr>
          <a:xfrm>
            <a:off x="521207" y="1536192"/>
            <a:ext cx="11196175" cy="640080"/>
          </a:xfrm>
        </p:spPr>
        <p:txBody>
          <a:bodyPr>
            <a:normAutofit fontScale="90000"/>
          </a:bodyPr>
          <a:lstStyle/>
          <a:p>
            <a:r>
              <a:rPr lang="es-ES" b="1" i="1" dirty="0">
                <a:solidFill>
                  <a:srgbClr val="D24726"/>
                </a:solidFill>
                <a:highlight>
                  <a:srgbClr val="FFFF00"/>
                </a:highlight>
                <a:latin typeface="Segoe UI Light" panose="020B0502040204020203" pitchFamily="34" charset="0"/>
                <a:cs typeface="Segoe UI Light" panose="020B0502040204020203" pitchFamily="34" charset="0"/>
              </a:rPr>
              <a:t>Tarde: Santa cruz + Playa de las Teresitas. </a:t>
            </a:r>
            <a:br>
              <a:rPr lang="es-ES" b="1" i="1" dirty="0">
                <a:solidFill>
                  <a:srgbClr val="D24726"/>
                </a:solidFill>
                <a:highlight>
                  <a:srgbClr val="FFFF00"/>
                </a:highlight>
                <a:latin typeface="Segoe UI Light" panose="020B0502040204020203" pitchFamily="34" charset="0"/>
                <a:cs typeface="Segoe UI Light" panose="020B0502040204020203" pitchFamily="34" charset="0"/>
              </a:rPr>
            </a:br>
            <a:r>
              <a:rPr lang="es-ES" b="1" i="0" dirty="0">
                <a:solidFill>
                  <a:srgbClr val="0070C0"/>
                </a:solidFill>
                <a:effectLst/>
                <a:highlight>
                  <a:srgbClr val="FFFF00"/>
                </a:highlight>
                <a:latin typeface="Muli"/>
              </a:rPr>
              <a:t>3-TEA Tenerife Espacio de las Artes</a:t>
            </a:r>
            <a:br>
              <a:rPr lang="es-ES" b="1" i="0" dirty="0">
                <a:solidFill>
                  <a:srgbClr val="262626"/>
                </a:solidFill>
                <a:effectLst/>
                <a:latin typeface="Muli"/>
              </a:rPr>
            </a:br>
            <a:endParaRPr lang="es-ES" dirty="0"/>
          </a:p>
        </p:txBody>
      </p:sp>
      <p:pic>
        <p:nvPicPr>
          <p:cNvPr id="5" name="Imagen 4" descr="Imagen que contiene exterior, edificio, casa, grande&#10;&#10;Descripción generada automáticamente">
            <a:extLst>
              <a:ext uri="{FF2B5EF4-FFF2-40B4-BE49-F238E27FC236}">
                <a16:creationId xmlns:a16="http://schemas.microsoft.com/office/drawing/2014/main" id="{40B3C3DD-631D-57CC-2EF6-7B1020F60B1C}"/>
              </a:ext>
            </a:extLst>
          </p:cNvPr>
          <p:cNvPicPr>
            <a:picLocks noChangeAspect="1"/>
          </p:cNvPicPr>
          <p:nvPr/>
        </p:nvPicPr>
        <p:blipFill>
          <a:blip r:embed="rId2"/>
          <a:stretch>
            <a:fillRect/>
          </a:stretch>
        </p:blipFill>
        <p:spPr>
          <a:xfrm>
            <a:off x="7471954" y="2390503"/>
            <a:ext cx="4454435" cy="4162915"/>
          </a:xfrm>
          <a:prstGeom prst="rect">
            <a:avLst/>
          </a:prstGeom>
        </p:spPr>
      </p:pic>
      <p:sp>
        <p:nvSpPr>
          <p:cNvPr id="7" name="CuadroTexto 6">
            <a:extLst>
              <a:ext uri="{FF2B5EF4-FFF2-40B4-BE49-F238E27FC236}">
                <a16:creationId xmlns:a16="http://schemas.microsoft.com/office/drawing/2014/main" id="{0865BA29-FB79-F3EB-130C-B3F2BC48E618}"/>
              </a:ext>
            </a:extLst>
          </p:cNvPr>
          <p:cNvSpPr txBox="1"/>
          <p:nvPr/>
        </p:nvSpPr>
        <p:spPr>
          <a:xfrm>
            <a:off x="395152" y="2348301"/>
            <a:ext cx="6093822" cy="4247317"/>
          </a:xfrm>
          <a:prstGeom prst="rect">
            <a:avLst/>
          </a:prstGeom>
          <a:noFill/>
        </p:spPr>
        <p:txBody>
          <a:bodyPr wrap="square">
            <a:spAutoFit/>
          </a:bodyPr>
          <a:lstStyle/>
          <a:p>
            <a:pPr algn="l"/>
            <a:r>
              <a:rPr lang="es-ES" b="0" i="0" dirty="0">
                <a:solidFill>
                  <a:srgbClr val="707070"/>
                </a:solidFill>
                <a:effectLst/>
                <a:latin typeface="Muli"/>
              </a:rPr>
              <a:t>Situado junto al MUNA, el </a:t>
            </a:r>
            <a:r>
              <a:rPr lang="es-ES" b="1" i="0" dirty="0">
                <a:solidFill>
                  <a:srgbClr val="707070"/>
                </a:solidFill>
                <a:effectLst/>
                <a:latin typeface="Muli"/>
              </a:rPr>
              <a:t>TEA (Tenerife Espacio de las Artes)</a:t>
            </a:r>
            <a:r>
              <a:rPr lang="es-ES" b="0" i="0" dirty="0">
                <a:solidFill>
                  <a:srgbClr val="707070"/>
                </a:solidFill>
                <a:effectLst/>
                <a:latin typeface="Muli"/>
              </a:rPr>
              <a:t> es un </a:t>
            </a:r>
            <a:r>
              <a:rPr lang="es-ES" b="1" i="0" dirty="0">
                <a:solidFill>
                  <a:srgbClr val="707070"/>
                </a:solidFill>
                <a:effectLst/>
                <a:latin typeface="Muli"/>
              </a:rPr>
              <a:t>espacio cultural de más de 20.000 metros cuadrados</a:t>
            </a:r>
            <a:r>
              <a:rPr lang="es-ES" b="0" i="0" dirty="0">
                <a:solidFill>
                  <a:srgbClr val="707070"/>
                </a:solidFill>
                <a:effectLst/>
                <a:latin typeface="Muli"/>
              </a:rPr>
              <a:t> en el que se puede encontrar un museo y un centro de arte contemporáneo, el Centro de Fotografía Isla de Tenerife y la Biblioteca Municipal Central.</a:t>
            </a:r>
          </a:p>
          <a:p>
            <a:pPr algn="l"/>
            <a:r>
              <a:rPr lang="es-ES" b="0" i="0" dirty="0">
                <a:solidFill>
                  <a:srgbClr val="707070"/>
                </a:solidFill>
                <a:effectLst/>
                <a:latin typeface="Muli"/>
              </a:rPr>
              <a:t>El impresionante edificio fue diseñado por el estudio de arquitectos suizos Herzog &amp; de Meuron (autores de otras obras muy conocidas como la Tate Modern de Londres) y en él se puede visitar una colección permanente de obras fundamentalmente de </a:t>
            </a:r>
            <a:r>
              <a:rPr lang="es-ES" b="0" i="0" u="none" strike="noStrike" dirty="0">
                <a:solidFill>
                  <a:srgbClr val="EA361F"/>
                </a:solidFill>
                <a:effectLst/>
                <a:latin typeface="Muli"/>
                <a:hlinkClick r:id="rId3"/>
              </a:rPr>
              <a:t>Óscar Domínguez</a:t>
            </a:r>
            <a:r>
              <a:rPr lang="es-ES" b="0" i="0" dirty="0">
                <a:solidFill>
                  <a:srgbClr val="707070"/>
                </a:solidFill>
                <a:effectLst/>
                <a:latin typeface="Muli"/>
              </a:rPr>
              <a:t>, pintor surrealista canario que perteneció a la llamada Generación del 27.</a:t>
            </a:r>
          </a:p>
          <a:p>
            <a:pPr algn="l"/>
            <a:r>
              <a:rPr lang="es-ES" b="0" i="0" dirty="0">
                <a:solidFill>
                  <a:srgbClr val="707070"/>
                </a:solidFill>
                <a:effectLst/>
                <a:latin typeface="Muli"/>
              </a:rPr>
              <a:t>Además, alberga una gran y luminosa biblioteca, así como una sala donde se proyectan películas y documentales cada fin de semana. Un buen plan si te quedas a dormir en Santa Cruz de Tenerife y buscas algo distinto.</a:t>
            </a:r>
          </a:p>
        </p:txBody>
      </p:sp>
      <p:pic>
        <p:nvPicPr>
          <p:cNvPr id="9" name="Imagen 8" descr="Dibujo de un edificio&#10;&#10;Descripción generada automáticamente con confianza baja">
            <a:extLst>
              <a:ext uri="{FF2B5EF4-FFF2-40B4-BE49-F238E27FC236}">
                <a16:creationId xmlns:a16="http://schemas.microsoft.com/office/drawing/2014/main" id="{35D234C8-F9C6-B3C4-6BF8-8E0F3B7B4738}"/>
              </a:ext>
            </a:extLst>
          </p:cNvPr>
          <p:cNvPicPr>
            <a:picLocks noChangeAspect="1"/>
          </p:cNvPicPr>
          <p:nvPr/>
        </p:nvPicPr>
        <p:blipFill>
          <a:blip r:embed="rId4"/>
          <a:stretch>
            <a:fillRect/>
          </a:stretch>
        </p:blipFill>
        <p:spPr>
          <a:xfrm>
            <a:off x="7733211" y="309954"/>
            <a:ext cx="4150723" cy="1973434"/>
          </a:xfrm>
          <a:prstGeom prst="rect">
            <a:avLst/>
          </a:prstGeom>
        </p:spPr>
      </p:pic>
    </p:spTree>
    <p:extLst>
      <p:ext uri="{BB962C8B-B14F-4D97-AF65-F5344CB8AC3E}">
        <p14:creationId xmlns:p14="http://schemas.microsoft.com/office/powerpoint/2010/main" val="2696185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17A4EF-F092-7520-ECEC-322333953929}"/>
              </a:ext>
            </a:extLst>
          </p:cNvPr>
          <p:cNvSpPr>
            <a:spLocks noGrp="1"/>
          </p:cNvSpPr>
          <p:nvPr>
            <p:ph type="title"/>
          </p:nvPr>
        </p:nvSpPr>
        <p:spPr>
          <a:xfrm>
            <a:off x="521208" y="1536192"/>
            <a:ext cx="11339866" cy="640080"/>
          </a:xfrm>
        </p:spPr>
        <p:txBody>
          <a:bodyPr>
            <a:normAutofit fontScale="90000"/>
          </a:bodyPr>
          <a:lstStyle/>
          <a:p>
            <a:r>
              <a:rPr lang="es-ES" b="1" i="1" dirty="0">
                <a:solidFill>
                  <a:srgbClr val="D24726"/>
                </a:solidFill>
                <a:highlight>
                  <a:srgbClr val="FFFF00"/>
                </a:highlight>
                <a:latin typeface="Segoe UI Light" panose="020B0502040204020203" pitchFamily="34" charset="0"/>
                <a:cs typeface="Segoe UI Light" panose="020B0502040204020203" pitchFamily="34" charset="0"/>
              </a:rPr>
              <a:t>Tarde: Santa cruz + Playa de las Teresitas </a:t>
            </a:r>
            <a:br>
              <a:rPr lang="es-ES" b="1" i="1" dirty="0">
                <a:solidFill>
                  <a:srgbClr val="D24726"/>
                </a:solidFill>
                <a:highlight>
                  <a:srgbClr val="FFFF00"/>
                </a:highlight>
                <a:latin typeface="Segoe UI Light" panose="020B0502040204020203" pitchFamily="34" charset="0"/>
                <a:cs typeface="Segoe UI Light" panose="020B0502040204020203" pitchFamily="34" charset="0"/>
              </a:rPr>
            </a:br>
            <a:r>
              <a:rPr lang="es-ES" b="1" dirty="0">
                <a:solidFill>
                  <a:srgbClr val="0070C0"/>
                </a:solidFill>
                <a:highlight>
                  <a:srgbClr val="FFFF00"/>
                </a:highlight>
                <a:latin typeface="Muli"/>
                <a:cs typeface="Segoe UI Light" panose="020B0502040204020203" pitchFamily="34" charset="0"/>
              </a:rPr>
              <a:t>4</a:t>
            </a:r>
            <a:r>
              <a:rPr lang="es-ES" b="1" i="0" dirty="0">
                <a:solidFill>
                  <a:srgbClr val="0070C0"/>
                </a:solidFill>
                <a:effectLst/>
                <a:highlight>
                  <a:srgbClr val="FFFF00"/>
                </a:highlight>
                <a:latin typeface="Muli"/>
              </a:rPr>
              <a:t>-Parque García Sanabria</a:t>
            </a:r>
            <a:br>
              <a:rPr lang="es-ES" b="1" i="0" dirty="0">
                <a:solidFill>
                  <a:srgbClr val="262626"/>
                </a:solidFill>
                <a:effectLst/>
                <a:latin typeface="Muli"/>
              </a:rPr>
            </a:br>
            <a:endParaRPr lang="es-ES" dirty="0"/>
          </a:p>
        </p:txBody>
      </p:sp>
      <p:pic>
        <p:nvPicPr>
          <p:cNvPr id="5" name="Imagen 4" descr="Un jardín con plantas&#10;&#10;Descripción generada automáticamente">
            <a:extLst>
              <a:ext uri="{FF2B5EF4-FFF2-40B4-BE49-F238E27FC236}">
                <a16:creationId xmlns:a16="http://schemas.microsoft.com/office/drawing/2014/main" id="{5AAF28EB-F685-9F09-D64E-FDEDB197978E}"/>
              </a:ext>
            </a:extLst>
          </p:cNvPr>
          <p:cNvPicPr>
            <a:picLocks noChangeAspect="1"/>
          </p:cNvPicPr>
          <p:nvPr/>
        </p:nvPicPr>
        <p:blipFill>
          <a:blip r:embed="rId2"/>
          <a:stretch>
            <a:fillRect/>
          </a:stretch>
        </p:blipFill>
        <p:spPr>
          <a:xfrm>
            <a:off x="6828403" y="2351315"/>
            <a:ext cx="5032671" cy="4241292"/>
          </a:xfrm>
          <a:prstGeom prst="rect">
            <a:avLst/>
          </a:prstGeom>
        </p:spPr>
      </p:pic>
      <p:sp>
        <p:nvSpPr>
          <p:cNvPr id="7" name="CuadroTexto 6">
            <a:extLst>
              <a:ext uri="{FF2B5EF4-FFF2-40B4-BE49-F238E27FC236}">
                <a16:creationId xmlns:a16="http://schemas.microsoft.com/office/drawing/2014/main" id="{C357C584-491E-EC32-CBD6-B1478E1B7390}"/>
              </a:ext>
            </a:extLst>
          </p:cNvPr>
          <p:cNvSpPr txBox="1"/>
          <p:nvPr/>
        </p:nvSpPr>
        <p:spPr>
          <a:xfrm>
            <a:off x="261257" y="2486802"/>
            <a:ext cx="6093822" cy="3416320"/>
          </a:xfrm>
          <a:prstGeom prst="rect">
            <a:avLst/>
          </a:prstGeom>
          <a:noFill/>
        </p:spPr>
        <p:txBody>
          <a:bodyPr wrap="square">
            <a:spAutoFit/>
          </a:bodyPr>
          <a:lstStyle/>
          <a:p>
            <a:pPr algn="l"/>
            <a:r>
              <a:rPr lang="es-ES" b="0" i="0" dirty="0">
                <a:solidFill>
                  <a:srgbClr val="707070"/>
                </a:solidFill>
                <a:effectLst/>
                <a:latin typeface="Muli"/>
              </a:rPr>
              <a:t> El </a:t>
            </a:r>
            <a:r>
              <a:rPr lang="es-ES" b="1" i="0" dirty="0">
                <a:solidFill>
                  <a:srgbClr val="707070"/>
                </a:solidFill>
                <a:effectLst/>
                <a:latin typeface="Muli"/>
              </a:rPr>
              <a:t>Parque García Sanabria</a:t>
            </a:r>
            <a:r>
              <a:rPr lang="es-ES" b="0" i="0" dirty="0">
                <a:solidFill>
                  <a:srgbClr val="707070"/>
                </a:solidFill>
                <a:effectLst/>
                <a:latin typeface="Muli"/>
              </a:rPr>
              <a:t>, es </a:t>
            </a:r>
            <a:r>
              <a:rPr lang="es-ES" b="1" i="0" dirty="0">
                <a:solidFill>
                  <a:srgbClr val="707070"/>
                </a:solidFill>
                <a:effectLst/>
                <a:latin typeface="Muli"/>
              </a:rPr>
              <a:t>uno de los parques más bonitos que visitar en Santa Cruz</a:t>
            </a:r>
            <a:r>
              <a:rPr lang="es-ES" b="0" i="0" dirty="0">
                <a:solidFill>
                  <a:srgbClr val="707070"/>
                </a:solidFill>
                <a:effectLst/>
                <a:latin typeface="Muli"/>
              </a:rPr>
              <a:t>.</a:t>
            </a:r>
          </a:p>
          <a:p>
            <a:pPr algn="l"/>
            <a:r>
              <a:rPr lang="es-ES" b="0" i="0" dirty="0">
                <a:solidFill>
                  <a:srgbClr val="707070"/>
                </a:solidFill>
                <a:effectLst/>
                <a:latin typeface="Muli"/>
              </a:rPr>
              <a:t>Fue construido y 1926 y debe su nombre al alcalde que autorizó su construcción. Con sus 67.230 m² es el mayor parque urbano de Canarias.</a:t>
            </a:r>
          </a:p>
          <a:p>
            <a:pPr algn="l"/>
            <a:r>
              <a:rPr lang="es-ES" dirty="0">
                <a:solidFill>
                  <a:srgbClr val="707070"/>
                </a:solidFill>
                <a:latin typeface="Muli"/>
              </a:rPr>
              <a:t> Con </a:t>
            </a:r>
            <a:r>
              <a:rPr lang="es-ES" b="0" i="0" dirty="0">
                <a:solidFill>
                  <a:srgbClr val="707070"/>
                </a:solidFill>
                <a:effectLst/>
                <a:latin typeface="Muli"/>
              </a:rPr>
              <a:t>su famoso Reloj de Flores, fabricado en Suiza y donado por el cónsul de Dinamarca en 1958. Veremos estatuas y fuentes como las del Monumento a García Sanabria o el busto a Leonor Pérez, nacida en la ciudad, y madre del político cubano José Martí. La vegetación es siempre exuberante y con un marcado carácter tropical, perfecto para disfrutar de un bonito paseo.</a:t>
            </a:r>
          </a:p>
        </p:txBody>
      </p:sp>
    </p:spTree>
    <p:extLst>
      <p:ext uri="{BB962C8B-B14F-4D97-AF65-F5344CB8AC3E}">
        <p14:creationId xmlns:p14="http://schemas.microsoft.com/office/powerpoint/2010/main" val="2772469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rtlCol="0"/>
          <a:lstStyle/>
          <a:p>
            <a:pPr rtl="0"/>
            <a:r>
              <a:rPr lang="es-ES" b="1" i="1" dirty="0">
                <a:solidFill>
                  <a:srgbClr val="D24726"/>
                </a:solidFill>
                <a:highlight>
                  <a:srgbClr val="FFFF00"/>
                </a:highlight>
                <a:latin typeface="Segoe UI Light" panose="020B0502040204020203" pitchFamily="34" charset="0"/>
                <a:cs typeface="Segoe UI Light" panose="020B0502040204020203" pitchFamily="34" charset="0"/>
              </a:rPr>
              <a:t>Tarde: Santa cruz + Playa de las Teresitas.</a:t>
            </a:r>
          </a:p>
        </p:txBody>
      </p:sp>
      <p:sp>
        <p:nvSpPr>
          <p:cNvPr id="38" name="Marcador de contenido 17"/>
          <p:cNvSpPr txBox="1">
            <a:spLocks/>
          </p:cNvSpPr>
          <p:nvPr/>
        </p:nvSpPr>
        <p:spPr>
          <a:xfrm>
            <a:off x="541609" y="1296100"/>
            <a:ext cx="5110161" cy="123647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es-ES" dirty="0">
              <a:latin typeface="Segoe UI" panose="020B0502040204020203" pitchFamily="34" charset="0"/>
              <a:cs typeface="Segoe UI" panose="020B0502040204020203" pitchFamily="34" charset="0"/>
            </a:endParaRPr>
          </a:p>
        </p:txBody>
      </p:sp>
      <p:sp>
        <p:nvSpPr>
          <p:cNvPr id="29" name="Marcador de contenido 17"/>
          <p:cNvSpPr txBox="1">
            <a:spLocks/>
          </p:cNvSpPr>
          <p:nvPr/>
        </p:nvSpPr>
        <p:spPr>
          <a:xfrm>
            <a:off x="1066039" y="2678694"/>
            <a:ext cx="3121671" cy="46764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defTabSz="512763" rtl="0">
              <a:lnSpc>
                <a:spcPct val="100000"/>
              </a:lnSpc>
              <a:spcBef>
                <a:spcPts val="0"/>
              </a:spcBef>
              <a:spcAft>
                <a:spcPts val="2000"/>
              </a:spcAft>
              <a:buNone/>
            </a:pPr>
            <a:endParaRPr lang="es-ES"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22" name="Marcador de contenido 17"/>
          <p:cNvSpPr txBox="1">
            <a:spLocks/>
          </p:cNvSpPr>
          <p:nvPr/>
        </p:nvSpPr>
        <p:spPr>
          <a:xfrm>
            <a:off x="796895" y="5749784"/>
            <a:ext cx="3341727" cy="91399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es-ES" dirty="0">
                <a:solidFill>
                  <a:prstClr val="black">
                    <a:lumMod val="75000"/>
                    <a:lumOff val="25000"/>
                  </a:prstClr>
                </a:solidFill>
                <a:latin typeface="Segoe UI" panose="020B0502040204020203" pitchFamily="34" charset="0"/>
                <a:cs typeface="Segoe UI" panose="020B0502040204020203" pitchFamily="34" charset="0"/>
              </a:rPr>
              <a:t>.</a:t>
            </a:r>
          </a:p>
        </p:txBody>
      </p:sp>
      <p:sp>
        <p:nvSpPr>
          <p:cNvPr id="34" name="Marcador de contenido 17"/>
          <p:cNvSpPr txBox="1">
            <a:spLocks/>
          </p:cNvSpPr>
          <p:nvPr/>
        </p:nvSpPr>
        <p:spPr>
          <a:xfrm>
            <a:off x="1064636" y="4303697"/>
            <a:ext cx="2134038" cy="144608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defTabSz="512763" rtl="0">
              <a:spcAft>
                <a:spcPts val="2000"/>
              </a:spcAft>
              <a:buNone/>
            </a:pPr>
            <a:endParaRPr lang="es-ES" dirty="0">
              <a:solidFill>
                <a:prstClr val="black">
                  <a:lumMod val="75000"/>
                  <a:lumOff val="25000"/>
                </a:prstClr>
              </a:solidFill>
              <a:latin typeface="Segoe UI" panose="020B0502040204020203" pitchFamily="34" charset="0"/>
              <a:cs typeface="Segoe UI" panose="020B0502040204020203" pitchFamily="34" charset="0"/>
            </a:endParaRPr>
          </a:p>
        </p:txBody>
      </p:sp>
      <p:pic>
        <p:nvPicPr>
          <p:cNvPr id="2049" name="Imagen 7">
            <a:extLst>
              <a:ext uri="{FF2B5EF4-FFF2-40B4-BE49-F238E27FC236}">
                <a16:creationId xmlns:a16="http://schemas.microsoft.com/office/drawing/2014/main" id="{E8193FA6-3C3A-5D14-CCCA-BE13976BC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292" y="1296100"/>
            <a:ext cx="3646099" cy="520023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3559F1DF-7537-3A8A-150B-7EBB39C6FE37}"/>
              </a:ext>
            </a:extLst>
          </p:cNvPr>
          <p:cNvSpPr>
            <a:spLocks noChangeArrowheads="1"/>
          </p:cNvSpPr>
          <p:nvPr/>
        </p:nvSpPr>
        <p:spPr bwMode="auto">
          <a:xfrm>
            <a:off x="322040" y="2078414"/>
            <a:ext cx="7731337"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1" i="0" u="none" strike="noStrike" cap="none" normalizeH="0" baseline="0" dirty="0">
                <a:ln>
                  <a:noFill/>
                </a:ln>
                <a:solidFill>
                  <a:srgbClr val="000000"/>
                </a:solidFill>
                <a:effectLst/>
                <a:latin typeface="Calibri" panose="020F0502020204030204" pitchFamily="34" charset="0"/>
                <a:ea typeface="Aptos" panose="020B0004020202020204" pitchFamily="34" charset="0"/>
                <a:cs typeface="Calibri" panose="020F0502020204030204" pitchFamily="34" charset="0"/>
              </a:rPr>
              <a:t>** Esta excursión se completa con la playa de las teresitas pasando a ser de día completo.</a:t>
            </a:r>
            <a:r>
              <a:rPr kumimoji="0" lang="es-ES" altLang="es-ES" sz="1600" b="0" i="0" u="none" strike="noStrike" cap="none" normalizeH="0" baseline="0" dirty="0">
                <a:ln>
                  <a:noFill/>
                </a:ln>
                <a:solidFill>
                  <a:srgbClr val="000000"/>
                </a:solidFill>
                <a:effectLst/>
                <a:latin typeface="Calibri" panose="020F0502020204030204" pitchFamily="34" charset="0"/>
                <a:ea typeface="Aptos" panose="020B000402020202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1" u="none" strike="noStrike" cap="none" normalizeH="0" baseline="0" dirty="0">
                <a:ln>
                  <a:noFill/>
                </a:ln>
                <a:effectLst/>
                <a:latin typeface="Calibri" panose="020F0502020204030204" pitchFamily="34" charset="0"/>
                <a:ea typeface="Aptos" panose="020B0004020202020204" pitchFamily="34" charset="0"/>
                <a:cs typeface="Calibri" panose="020F0502020204030204" pitchFamily="34" charset="0"/>
              </a:rPr>
              <a:t>La playa de Las Teresitas está ubicada en el nordeste de Tenerife, cerca del centro de Santa Cruz. De aproximadamente un kilómetro y medio de longitud, la playa cuenta con un rompeolas que la protege de las corrientes y la asemeja, </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0" i="1" u="none" strike="noStrike" cap="none" normalizeH="0" baseline="0" dirty="0">
                <a:ln>
                  <a:noFill/>
                </a:ln>
                <a:effectLst/>
                <a:latin typeface="Calibri" panose="020F0502020204030204" pitchFamily="34" charset="0"/>
                <a:ea typeface="Aptos" panose="020B0004020202020204" pitchFamily="34" charset="0"/>
                <a:cs typeface="Calibri" panose="020F0502020204030204" pitchFamily="34" charset="0"/>
              </a:rPr>
              <a:t>por la tranquilidad de sus aguas, a una piscina.</a:t>
            </a:r>
          </a:p>
          <a:p>
            <a:pPr algn="l"/>
            <a:r>
              <a:rPr lang="es-ES" altLang="es-ES" sz="1600" i="1" dirty="0">
                <a:latin typeface="Calibri" panose="020F0502020204030204" pitchFamily="34" charset="0"/>
                <a:cs typeface="Calibri" panose="020F0502020204030204" pitchFamily="34" charset="0"/>
              </a:rPr>
              <a:t> </a:t>
            </a:r>
            <a:r>
              <a:rPr lang="es-ES" altLang="es-ES" sz="1600" i="1" dirty="0">
                <a:latin typeface="Muli"/>
                <a:cs typeface="Calibri" panose="020F0502020204030204" pitchFamily="34" charset="0"/>
              </a:rPr>
              <a:t>L</a:t>
            </a:r>
            <a:r>
              <a:rPr lang="es-ES" sz="1600" b="0" i="1" dirty="0">
                <a:effectLst/>
                <a:latin typeface="Muli"/>
              </a:rPr>
              <a:t>a </a:t>
            </a:r>
            <a:r>
              <a:rPr lang="es-ES" sz="1600" b="1" i="1" dirty="0">
                <a:effectLst/>
                <a:latin typeface="Muli"/>
              </a:rPr>
              <a:t>Playa de Las Teresitas</a:t>
            </a:r>
            <a:r>
              <a:rPr lang="es-ES" sz="1600" b="0" i="1" dirty="0">
                <a:effectLst/>
                <a:latin typeface="Muli"/>
              </a:rPr>
              <a:t> es una de las </a:t>
            </a:r>
            <a:r>
              <a:rPr lang="es-ES" sz="1600" b="1" i="1" dirty="0">
                <a:effectLst/>
                <a:latin typeface="Muli"/>
              </a:rPr>
              <a:t>mejores playas de Tenerife</a:t>
            </a:r>
            <a:r>
              <a:rPr lang="es-ES" sz="1600" b="0" i="1" dirty="0">
                <a:effectLst/>
                <a:latin typeface="Muli"/>
              </a:rPr>
              <a:t> y, situada a apenas 9 kilómetros del centro, no podíamos dejar de incluirla en esta lista de cosas que hacer en Santa Cruz de Tenerife.</a:t>
            </a:r>
          </a:p>
          <a:p>
            <a:pPr algn="l"/>
            <a:r>
              <a:rPr lang="es-ES" sz="1600" b="0" i="1" dirty="0">
                <a:effectLst/>
                <a:latin typeface="Muli"/>
              </a:rPr>
              <a:t>Concretamente está en el pueblo de San Andrés y es una de las pocas playas de la isla que tiene </a:t>
            </a:r>
            <a:r>
              <a:rPr lang="es-ES" sz="1600" b="1" i="1" dirty="0">
                <a:effectLst/>
                <a:latin typeface="Muli"/>
              </a:rPr>
              <a:t>arena dorada</a:t>
            </a:r>
            <a:r>
              <a:rPr lang="es-ES" sz="1600" b="0" i="1" dirty="0">
                <a:effectLst/>
                <a:latin typeface="Muli"/>
              </a:rPr>
              <a:t>. ¿La razón? Esta fue traída desde el desierto del Sáhara para cubrir la arena volcánica natural de la zona.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600" b="1" i="1" u="none" strike="noStrike" cap="none" normalizeH="0" baseline="0" dirty="0">
                <a:ln>
                  <a:noFill/>
                </a:ln>
                <a:solidFill>
                  <a:srgbClr val="000000"/>
                </a:solidFill>
                <a:effectLst/>
                <a:latin typeface="Calibri" panose="020F0502020204030204" pitchFamily="34" charset="0"/>
                <a:ea typeface="Aptos" panose="020B0004020202020204" pitchFamily="34" charset="0"/>
                <a:cs typeface="Calibri" panose="020F0502020204030204" pitchFamily="34" charset="0"/>
              </a:rPr>
              <a:t>velada nocturna, en régimen de cena y alojamiento. </a:t>
            </a:r>
            <a:endParaRPr kumimoji="0" lang="es-ES" altLang="es-E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27668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rtlCol="0"/>
          <a:lstStyle/>
          <a:p>
            <a:pPr rtl="0"/>
            <a:r>
              <a:rPr lang="es-ES" b="1" i="1" dirty="0">
                <a:solidFill>
                  <a:srgbClr val="C00000"/>
                </a:solidFill>
                <a:highlight>
                  <a:srgbClr val="FFFF00"/>
                </a:highlight>
                <a:latin typeface="Segoe UI Light" panose="020B0502040204020203" pitchFamily="34" charset="0"/>
                <a:cs typeface="Segoe UI Light" panose="020B0502040204020203" pitchFamily="34" charset="0"/>
              </a:rPr>
              <a:t>PARQUE NACIONAL DEL TEIDE</a:t>
            </a:r>
          </a:p>
        </p:txBody>
      </p:sp>
      <p:sp>
        <p:nvSpPr>
          <p:cNvPr id="16" name="Marcador de contenido 17"/>
          <p:cNvSpPr txBox="1">
            <a:spLocks/>
          </p:cNvSpPr>
          <p:nvPr/>
        </p:nvSpPr>
        <p:spPr>
          <a:xfrm>
            <a:off x="541609" y="1296100"/>
            <a:ext cx="6093106" cy="123647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es-ES" dirty="0">
              <a:latin typeface="Segoe UI" panose="020B0502040204020203" pitchFamily="34" charset="0"/>
              <a:cs typeface="Segoe UI" panose="020B0502040204020203" pitchFamily="34" charset="0"/>
            </a:endParaRPr>
          </a:p>
        </p:txBody>
      </p:sp>
      <p:sp>
        <p:nvSpPr>
          <p:cNvPr id="43" name="Marcador de contenido 17"/>
          <p:cNvSpPr txBox="1">
            <a:spLocks/>
          </p:cNvSpPr>
          <p:nvPr/>
        </p:nvSpPr>
        <p:spPr>
          <a:xfrm>
            <a:off x="4747855" y="5273573"/>
            <a:ext cx="3106367" cy="132405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lnSpc>
                <a:spcPct val="100000"/>
              </a:lnSpc>
              <a:spcAft>
                <a:spcPts val="2000"/>
              </a:spcAft>
              <a:buNone/>
            </a:pPr>
            <a:endParaRPr lang="es-ES" dirty="0">
              <a:solidFill>
                <a:srgbClr val="D24726"/>
              </a:solidFill>
              <a:latin typeface="Segoe UI" panose="020B0502040204020203" pitchFamily="34" charset="0"/>
              <a:cs typeface="Segoe UI" panose="020B0502040204020203" pitchFamily="34" charset="0"/>
            </a:endParaRPr>
          </a:p>
        </p:txBody>
      </p:sp>
      <p:sp>
        <p:nvSpPr>
          <p:cNvPr id="44" name="Marcador de contenido 17"/>
          <p:cNvSpPr txBox="1">
            <a:spLocks/>
          </p:cNvSpPr>
          <p:nvPr/>
        </p:nvSpPr>
        <p:spPr>
          <a:xfrm>
            <a:off x="8429668" y="5273573"/>
            <a:ext cx="3107336" cy="134188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es-ES" dirty="0">
              <a:solidFill>
                <a:prstClr val="black">
                  <a:lumMod val="75000"/>
                  <a:lumOff val="25000"/>
                </a:prstClr>
              </a:solidFill>
            </a:endParaRPr>
          </a:p>
        </p:txBody>
      </p:sp>
      <p:sp>
        <p:nvSpPr>
          <p:cNvPr id="3" name="CuadroTexto 2">
            <a:extLst>
              <a:ext uri="{FF2B5EF4-FFF2-40B4-BE49-F238E27FC236}">
                <a16:creationId xmlns:a16="http://schemas.microsoft.com/office/drawing/2014/main" id="{F343737B-07FE-FED6-957B-46C80A6C5B25}"/>
              </a:ext>
            </a:extLst>
          </p:cNvPr>
          <p:cNvSpPr txBox="1"/>
          <p:nvPr/>
        </p:nvSpPr>
        <p:spPr>
          <a:xfrm>
            <a:off x="362690" y="2385554"/>
            <a:ext cx="6364681" cy="2800767"/>
          </a:xfrm>
          <a:prstGeom prst="rect">
            <a:avLst/>
          </a:prstGeom>
          <a:noFill/>
        </p:spPr>
        <p:txBody>
          <a:bodyPr wrap="square">
            <a:spAutoFit/>
          </a:bodyPr>
          <a:lstStyle/>
          <a:p>
            <a:r>
              <a:rPr lang="es-ES" sz="1800" b="1" dirty="0">
                <a:solidFill>
                  <a:srgbClr val="000000"/>
                </a:solidFill>
                <a:effectLst/>
                <a:latin typeface="Calibri" panose="020F0502020204030204" pitchFamily="34" charset="0"/>
                <a:ea typeface="Aptos" panose="020B0004020202020204" pitchFamily="34" charset="0"/>
              </a:rPr>
              <a:t>Día 3- </a:t>
            </a:r>
            <a:r>
              <a:rPr lang="es-ES" sz="1800" dirty="0">
                <a:solidFill>
                  <a:srgbClr val="000000"/>
                </a:solidFill>
                <a:effectLst/>
                <a:highlight>
                  <a:srgbClr val="FFFF00"/>
                </a:highlight>
                <a:latin typeface="Calibri" panose="020F0502020204030204" pitchFamily="34" charset="0"/>
                <a:ea typeface="Aptos" panose="020B0004020202020204" pitchFamily="34" charset="0"/>
              </a:rPr>
              <a:t>OPCIÓN A</a:t>
            </a:r>
            <a:r>
              <a:rPr lang="es-ES" sz="1800" dirty="0">
                <a:solidFill>
                  <a:srgbClr val="000000"/>
                </a:solidFill>
                <a:effectLst/>
                <a:latin typeface="Calibri" panose="020F0502020204030204" pitchFamily="34" charset="0"/>
                <a:ea typeface="Aptos" panose="020B0004020202020204" pitchFamily="34" charset="0"/>
              </a:rPr>
              <a:t>-</a:t>
            </a:r>
            <a:r>
              <a:rPr lang="es-ES" sz="1800" b="1" dirty="0">
                <a:solidFill>
                  <a:srgbClr val="000000"/>
                </a:solidFill>
                <a:effectLst/>
                <a:latin typeface="Calibri" panose="020F0502020204030204" pitchFamily="34" charset="0"/>
                <a:ea typeface="Aptos" panose="020B0004020202020204" pitchFamily="34" charset="0"/>
              </a:rPr>
              <a:t> </a:t>
            </a:r>
            <a:r>
              <a:rPr lang="es-ES" sz="1800" b="1" u="sng" dirty="0">
                <a:solidFill>
                  <a:srgbClr val="000000"/>
                </a:solidFill>
                <a:effectLst/>
                <a:latin typeface="Calibri" panose="020F0502020204030204" pitchFamily="34" charset="0"/>
                <a:ea typeface="Aptos" panose="020B0004020202020204" pitchFamily="34" charset="0"/>
              </a:rPr>
              <a:t>Teide (½ día) </a:t>
            </a:r>
            <a:endParaRPr lang="es-ES" sz="1400" u="sng" dirty="0">
              <a:solidFill>
                <a:srgbClr val="000000"/>
              </a:solidFill>
              <a:effectLst/>
              <a:latin typeface="Calibri" panose="020F0502020204030204" pitchFamily="34" charset="0"/>
              <a:ea typeface="Aptos" panose="020B0004020202020204" pitchFamily="34" charset="0"/>
            </a:endParaRPr>
          </a:p>
          <a:p>
            <a:r>
              <a:rPr lang="es-ES" sz="1800" dirty="0">
                <a:solidFill>
                  <a:srgbClr val="000000"/>
                </a:solidFill>
                <a:effectLst/>
                <a:latin typeface="Calibri" panose="020F0502020204030204" pitchFamily="34" charset="0"/>
                <a:ea typeface="Aptos" panose="020B0004020202020204" pitchFamily="34" charset="0"/>
              </a:rPr>
              <a:t>Salida en dirección al Parque Nacional de Las Cañadas con paradas en miradores para disfrutar de un espectacular paraje visual. Paseo en Los Roques de García, un paisaje único y sorprendente donde se podrá admirar el majestuoso volcán con sus 3.718 </a:t>
            </a:r>
            <a:r>
              <a:rPr lang="es-ES" sz="1800" dirty="0" err="1">
                <a:solidFill>
                  <a:srgbClr val="000000"/>
                </a:solidFill>
                <a:effectLst/>
                <a:latin typeface="Calibri" panose="020F0502020204030204" pitchFamily="34" charset="0"/>
                <a:ea typeface="Aptos" panose="020B0004020202020204" pitchFamily="34" charset="0"/>
              </a:rPr>
              <a:t>mts</a:t>
            </a:r>
            <a:r>
              <a:rPr lang="es-ES" sz="1800" dirty="0">
                <a:solidFill>
                  <a:srgbClr val="000000"/>
                </a:solidFill>
                <a:effectLst/>
                <a:latin typeface="Calibri" panose="020F0502020204030204" pitchFamily="34" charset="0"/>
                <a:ea typeface="Aptos" panose="020B0004020202020204" pitchFamily="34" charset="0"/>
              </a:rPr>
              <a:t>.- de altitud (considerado el tercero más alto de las islas oceánicas del mundo). </a:t>
            </a:r>
          </a:p>
          <a:p>
            <a:endParaRPr lang="es-ES" dirty="0">
              <a:solidFill>
                <a:srgbClr val="000000"/>
              </a:solidFill>
              <a:latin typeface="Calibri" panose="020F0502020204030204" pitchFamily="34" charset="0"/>
              <a:ea typeface="Aptos" panose="020B0004020202020204" pitchFamily="34" charset="0"/>
            </a:endParaRPr>
          </a:p>
          <a:p>
            <a:r>
              <a:rPr lang="es-ES" b="1" i="1" dirty="0">
                <a:effectLst/>
                <a:latin typeface="Aptos" panose="020B0004020202020204" pitchFamily="34" charset="0"/>
                <a:ea typeface="Aptos" panose="020B0004020202020204" pitchFamily="34" charset="0"/>
                <a:cs typeface="Times New Roman" panose="02020603050405020304" pitchFamily="18" charset="0"/>
              </a:rPr>
              <a:t>Velada nocturna, en régimen de cena y alojamiento</a:t>
            </a:r>
            <a:endParaRPr lang="es-ES" dirty="0"/>
          </a:p>
          <a:p>
            <a:endParaRPr lang="es-ES" sz="1400" dirty="0">
              <a:solidFill>
                <a:srgbClr val="000000"/>
              </a:solidFill>
              <a:effectLst/>
              <a:latin typeface="Calibri" panose="020F0502020204030204" pitchFamily="34" charset="0"/>
              <a:ea typeface="Aptos" panose="020B0004020202020204" pitchFamily="34" charset="0"/>
            </a:endParaRPr>
          </a:p>
        </p:txBody>
      </p:sp>
      <p:pic>
        <p:nvPicPr>
          <p:cNvPr id="4" name="Imagen 3">
            <a:extLst>
              <a:ext uri="{FF2B5EF4-FFF2-40B4-BE49-F238E27FC236}">
                <a16:creationId xmlns:a16="http://schemas.microsoft.com/office/drawing/2014/main" id="{3240F2FD-8421-F6D8-391A-019E977EC2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99013" y="1238997"/>
            <a:ext cx="5030297" cy="5057300"/>
          </a:xfrm>
          <a:prstGeom prst="rect">
            <a:avLst/>
          </a:prstGeom>
          <a:noFill/>
          <a:ln>
            <a:noFill/>
          </a:ln>
        </p:spPr>
      </p:pic>
    </p:spTree>
    <p:extLst>
      <p:ext uri="{BB962C8B-B14F-4D97-AF65-F5344CB8AC3E}">
        <p14:creationId xmlns:p14="http://schemas.microsoft.com/office/powerpoint/2010/main" val="1769326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78C33626-1485-5969-4F94-E4EE7FC3A489}"/>
              </a:ext>
            </a:extLst>
          </p:cNvPr>
          <p:cNvSpPr>
            <a:spLocks noGrp="1"/>
          </p:cNvSpPr>
          <p:nvPr>
            <p:ph type="title"/>
          </p:nvPr>
        </p:nvSpPr>
        <p:spPr>
          <a:xfrm>
            <a:off x="365760" y="438912"/>
            <a:ext cx="6876288" cy="640080"/>
          </a:xfrm>
        </p:spPr>
        <p:txBody>
          <a:bodyPr/>
          <a:lstStyle/>
          <a:p>
            <a:r>
              <a:rPr lang="es-ES" b="1" i="1" dirty="0">
                <a:solidFill>
                  <a:srgbClr val="C00000"/>
                </a:solidFill>
                <a:highlight>
                  <a:srgbClr val="FFFF00"/>
                </a:highlight>
              </a:rPr>
              <a:t>PARQUE NACIONAL DEL TEIDE</a:t>
            </a:r>
          </a:p>
        </p:txBody>
      </p:sp>
      <p:sp>
        <p:nvSpPr>
          <p:cNvPr id="14" name="CuadroTexto 13">
            <a:extLst>
              <a:ext uri="{FF2B5EF4-FFF2-40B4-BE49-F238E27FC236}">
                <a16:creationId xmlns:a16="http://schemas.microsoft.com/office/drawing/2014/main" id="{FC77D8A3-3A4C-49C3-3941-4ABB22015C6C}"/>
              </a:ext>
            </a:extLst>
          </p:cNvPr>
          <p:cNvSpPr txBox="1"/>
          <p:nvPr/>
        </p:nvSpPr>
        <p:spPr>
          <a:xfrm>
            <a:off x="365760" y="1254034"/>
            <a:ext cx="7223760" cy="5355312"/>
          </a:xfrm>
          <a:prstGeom prst="rect">
            <a:avLst/>
          </a:prstGeom>
          <a:noFill/>
        </p:spPr>
        <p:txBody>
          <a:bodyPr wrap="square">
            <a:spAutoFit/>
          </a:bodyPr>
          <a:lstStyle/>
          <a:p>
            <a:r>
              <a:rPr lang="es-ES" sz="1800" b="1" u="sng" dirty="0">
                <a:solidFill>
                  <a:srgbClr val="FFFF00"/>
                </a:solidFill>
                <a:effectLst/>
                <a:latin typeface="Calibri" panose="020F0502020204030204" pitchFamily="34" charset="0"/>
                <a:ea typeface="Aptos" panose="020B0004020202020204" pitchFamily="34" charset="0"/>
              </a:rPr>
              <a:t>Teide Estrellas (día completo) </a:t>
            </a:r>
            <a:endParaRPr lang="es-ES" sz="1400" u="sng" dirty="0">
              <a:solidFill>
                <a:srgbClr val="FFFF00"/>
              </a:solidFill>
              <a:effectLst/>
              <a:latin typeface="Calibri" panose="020F0502020204030204" pitchFamily="34" charset="0"/>
              <a:ea typeface="Aptos" panose="020B0004020202020204" pitchFamily="34" charset="0"/>
            </a:endParaRPr>
          </a:p>
          <a:p>
            <a:r>
              <a:rPr lang="es-ES" sz="1800" dirty="0">
                <a:solidFill>
                  <a:srgbClr val="FFFF00"/>
                </a:solidFill>
                <a:effectLst/>
                <a:latin typeface="Calibri" panose="020F0502020204030204" pitchFamily="34" charset="0"/>
                <a:ea typeface="Aptos" panose="020B0004020202020204" pitchFamily="34" charset="0"/>
              </a:rPr>
              <a:t>En esta excursión podremos disfrutar de la tranquilidad del Parque Nacional por la tarde, y disfrutar de uno de los mejores cielos para observar las estrellas. Tenerife cuenta con 83 de las 88 constelaciones que componen el </a:t>
            </a:r>
            <a:r>
              <a:rPr lang="es-ES" sz="1800" dirty="0">
                <a:solidFill>
                  <a:srgbClr val="000000"/>
                </a:solidFill>
                <a:effectLst/>
                <a:latin typeface="Calibri" panose="020F0502020204030204" pitchFamily="34" charset="0"/>
                <a:ea typeface="Aptos" panose="020B0004020202020204" pitchFamily="34" charset="0"/>
              </a:rPr>
              <a:t>cielo, y el principal objetivo de la excursión es poder disfrutar del cielo tal y como lo hacían nuestros antepasados, observando el cielo a simple vista, y disfrutando de las historias y descubriendo las constelaciones., bajo la experiencia de nuestros guías starlight. </a:t>
            </a:r>
            <a:endParaRPr lang="es-ES" sz="1400" dirty="0">
              <a:solidFill>
                <a:srgbClr val="000000"/>
              </a:solidFill>
              <a:effectLst/>
              <a:latin typeface="Calibri" panose="020F0502020204030204" pitchFamily="34" charset="0"/>
              <a:ea typeface="Aptos" panose="020B0004020202020204" pitchFamily="34" charset="0"/>
            </a:endParaRPr>
          </a:p>
          <a:p>
            <a:r>
              <a:rPr lang="es-ES" sz="1800" dirty="0">
                <a:solidFill>
                  <a:srgbClr val="000000"/>
                </a:solidFill>
                <a:effectLst/>
                <a:latin typeface="Calibri" panose="020F0502020204030204" pitchFamily="34" charset="0"/>
                <a:ea typeface="Aptos" panose="020B0004020202020204" pitchFamily="34" charset="0"/>
              </a:rPr>
              <a:t>Nos dirigiremos hacia el Parque Nacional del Teide, declarado Patrimonio de la Humanidad por la Unesco, y que constituye una de las manifestaciones de vulcanismo más espectaculares del mundo. Su cumbre representa el pico más alto de España, con 3718 metros. </a:t>
            </a:r>
            <a:endParaRPr lang="es-ES" sz="1400" dirty="0">
              <a:solidFill>
                <a:srgbClr val="000000"/>
              </a:solidFill>
              <a:effectLst/>
              <a:latin typeface="Calibri" panose="020F0502020204030204" pitchFamily="34" charset="0"/>
              <a:ea typeface="Aptos" panose="020B0004020202020204" pitchFamily="34" charset="0"/>
            </a:endParaRPr>
          </a:p>
          <a:p>
            <a:r>
              <a:rPr lang="es-ES" sz="1800" dirty="0">
                <a:solidFill>
                  <a:srgbClr val="000000"/>
                </a:solidFill>
                <a:effectLst/>
                <a:latin typeface="Calibri" panose="020F0502020204030204" pitchFamily="34" charset="0"/>
                <a:ea typeface="Aptos" panose="020B0004020202020204" pitchFamily="34" charset="0"/>
              </a:rPr>
              <a:t>Una vez lleguemos al Parque Nacional podremos ver El Zapato de La Reina, Las Narices del Teide, El Mirador del Llano de Ucanca y los Roques de García, desde donde podremos admirar Pico Viejo y la majestuosa Teide, unas estructuras singulares que son únicas en el planeta. Los cientos de conos, coladas de lava o cuevas que existen enriquecen su interés científico y paisajístico. A todo ello hay que añadir la riqueza de una gran cantidad de fauna y flora endémica existente en el Parque. </a:t>
            </a:r>
            <a:endParaRPr lang="es-ES" sz="1400" dirty="0">
              <a:solidFill>
                <a:srgbClr val="000000"/>
              </a:solidFill>
              <a:effectLst/>
              <a:latin typeface="Calibri" panose="020F0502020204030204" pitchFamily="34" charset="0"/>
              <a:ea typeface="Aptos" panose="020B0004020202020204" pitchFamily="34" charset="0"/>
            </a:endParaRPr>
          </a:p>
        </p:txBody>
      </p:sp>
      <p:pic>
        <p:nvPicPr>
          <p:cNvPr id="15" name="Imagen 14">
            <a:extLst>
              <a:ext uri="{FF2B5EF4-FFF2-40B4-BE49-F238E27FC236}">
                <a16:creationId xmlns:a16="http://schemas.microsoft.com/office/drawing/2014/main" id="{6103C6BF-4D64-BAF9-6688-6581C8C629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89519" y="1254034"/>
            <a:ext cx="4349931" cy="5199017"/>
          </a:xfrm>
          <a:prstGeom prst="rect">
            <a:avLst/>
          </a:prstGeom>
          <a:noFill/>
          <a:ln>
            <a:noFill/>
          </a:ln>
        </p:spPr>
      </p:pic>
    </p:spTree>
    <p:extLst>
      <p:ext uri="{BB962C8B-B14F-4D97-AF65-F5344CB8AC3E}">
        <p14:creationId xmlns:p14="http://schemas.microsoft.com/office/powerpoint/2010/main" val="893025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1666161" y="522515"/>
            <a:ext cx="8659007" cy="939260"/>
          </a:xfrm>
        </p:spPr>
        <p:txBody>
          <a:bodyPr rtlCol="0">
            <a:noAutofit/>
          </a:bodyPr>
          <a:lstStyle/>
          <a:p>
            <a:r>
              <a:rPr kumimoji="0" lang="es-ES" altLang="es-ES" sz="4400" b="1" i="1" u="none" strike="noStrike" cap="none" normalizeH="0" baseline="0" dirty="0">
                <a:ln>
                  <a:noFill/>
                </a:ln>
                <a:solidFill>
                  <a:srgbClr val="FF0000"/>
                </a:solidFill>
                <a:effectLst/>
                <a:latin typeface="Aptos" panose="020B0004020202020204" pitchFamily="34" charset="0"/>
                <a:ea typeface="Times New Roman" panose="02020603050405020304" pitchFamily="18" charset="0"/>
                <a:cs typeface="Times New Roman" panose="02020603050405020304" pitchFamily="18" charset="0"/>
              </a:rPr>
              <a:t>TENERIFE                 MAR Y TIERRA</a:t>
            </a:r>
            <a:br>
              <a:rPr kumimoji="0" lang="es-ES" altLang="es-ES" sz="1050" b="1" i="0" u="none" strike="noStrike" cap="none" normalizeH="0" baseline="0" dirty="0">
                <a:ln>
                  <a:noFill/>
                </a:ln>
                <a:solidFill>
                  <a:srgbClr val="275317"/>
                </a:solidFill>
                <a:effectLst/>
                <a:ea typeface="Aptos" panose="020B0004020202020204" pitchFamily="34" charset="0"/>
                <a:cs typeface="Times New Roman" panose="02020603050405020304" pitchFamily="18" charset="0"/>
              </a:rPr>
            </a:br>
            <a:endParaRPr lang="es-ES" dirty="0">
              <a:latin typeface="Segoe UI Light" panose="020B0502040204020203" pitchFamily="34" charset="0"/>
              <a:cs typeface="Segoe UI Light" panose="020B0502040204020203" pitchFamily="34" charset="0"/>
            </a:endParaRPr>
          </a:p>
        </p:txBody>
      </p:sp>
      <p:sp>
        <p:nvSpPr>
          <p:cNvPr id="38" name="Marcador de contenido 17"/>
          <p:cNvSpPr txBox="1">
            <a:spLocks/>
          </p:cNvSpPr>
          <p:nvPr/>
        </p:nvSpPr>
        <p:spPr>
          <a:xfrm>
            <a:off x="541610" y="1524708"/>
            <a:ext cx="4321704"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r>
              <a:rPr lang="es-ES" sz="1800" b="1" i="1" cap="all" dirty="0">
                <a:solidFill>
                  <a:srgbClr val="275317"/>
                </a:solidFill>
                <a:effectLst/>
                <a:latin typeface="Aptos" panose="020B0004020202020204" pitchFamily="34" charset="0"/>
                <a:ea typeface="Times New Roman" panose="02020603050405020304" pitchFamily="18" charset="0"/>
                <a:cs typeface="Times New Roman" panose="02020603050405020304" pitchFamily="18" charset="0"/>
              </a:rPr>
              <a:t>TENERIFE: MAR Y TIERRA</a:t>
            </a:r>
            <a:endParaRPr lang="es-ES" sz="1800" dirty="0">
              <a:effectLst/>
              <a:latin typeface="Aptos" panose="020B0004020202020204" pitchFamily="34" charset="0"/>
              <a:ea typeface="Times New Roman" panose="02020603050405020304" pitchFamily="18" charset="0"/>
              <a:cs typeface="Times New Roman" panose="02020603050405020304" pitchFamily="18" charset="0"/>
            </a:endParaRPr>
          </a:p>
          <a:p>
            <a:r>
              <a:rPr lang="es-ES" sz="18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Es un programa realizado desde la situación geográfica más destacada de la isla, con un planetario natural de estrellas, con el Teide como protagonista, y una excursión en el mar para ver en estado salvaje a los Delfines y ballenas, que se disfruta con el entorno volcánico de las islas Canarias.</a:t>
            </a:r>
            <a:endParaRPr lang="es-ES" dirty="0">
              <a:latin typeface="Segoe UI" panose="020B0502040204020203" pitchFamily="34" charset="0"/>
              <a:cs typeface="Segoe UI" panose="020B0502040204020203" pitchFamily="34" charset="0"/>
            </a:endParaRPr>
          </a:p>
        </p:txBody>
      </p:sp>
      <p:pic>
        <p:nvPicPr>
          <p:cNvPr id="3" name="Imagen 2" descr="Avión volando en el cielo&#10;&#10;Descripción generada automáticamente">
            <a:extLst>
              <a:ext uri="{FF2B5EF4-FFF2-40B4-BE49-F238E27FC236}">
                <a16:creationId xmlns:a16="http://schemas.microsoft.com/office/drawing/2014/main" id="{75B1E49A-D1D6-3AA2-1AF3-6A41EA530F84}"/>
              </a:ext>
            </a:extLst>
          </p:cNvPr>
          <p:cNvPicPr>
            <a:picLocks noChangeAspect="1"/>
          </p:cNvPicPr>
          <p:nvPr/>
        </p:nvPicPr>
        <p:blipFill>
          <a:blip r:embed="rId3"/>
          <a:stretch>
            <a:fillRect/>
          </a:stretch>
        </p:blipFill>
        <p:spPr>
          <a:xfrm>
            <a:off x="6707810" y="1293223"/>
            <a:ext cx="4944808" cy="3709851"/>
          </a:xfrm>
          <a:prstGeom prst="rect">
            <a:avLst/>
          </a:prstGeom>
        </p:spPr>
      </p:pic>
      <p:sp>
        <p:nvSpPr>
          <p:cNvPr id="4" name="Rectangle 1">
            <a:extLst>
              <a:ext uri="{FF2B5EF4-FFF2-40B4-BE49-F238E27FC236}">
                <a16:creationId xmlns:a16="http://schemas.microsoft.com/office/drawing/2014/main" id="{283033B4-8715-8E14-022E-B595E6ABD11B}"/>
              </a:ext>
            </a:extLst>
          </p:cNvPr>
          <p:cNvSpPr>
            <a:spLocks noChangeArrowheads="1"/>
          </p:cNvSpPr>
          <p:nvPr/>
        </p:nvSpPr>
        <p:spPr bwMode="auto">
          <a:xfrm>
            <a:off x="0" y="90100"/>
            <a:ext cx="333232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rgbClr val="275317"/>
                </a:solidFill>
                <a:effectLst/>
                <a:latin typeface="Arial" panose="020B0604020202020204" pitchFamily="34" charset="0"/>
                <a:ea typeface="Aptos" panose="020B0004020202020204" pitchFamily="34" charset="0"/>
                <a:cs typeface="Times New Roman" panose="02020603050405020304" pitchFamily="18" charset="0"/>
              </a:rPr>
              <a:t>PROYECTOS AMBIENTALES JVC SPORTS</a:t>
            </a:r>
            <a:r>
              <a:rPr kumimoji="0" lang="es-ES" altLang="es-ES" sz="800" b="0" i="0" u="none" strike="noStrike" cap="none" normalizeH="0" baseline="0" dirty="0">
                <a:ln>
                  <a:noFill/>
                </a:ln>
                <a:solidFill>
                  <a:schemeClr val="tx1"/>
                </a:solidFill>
                <a:effectLst/>
                <a:latin typeface="Arial" panose="020B0604020202020204" pitchFamily="34" charset="0"/>
              </a:rPr>
              <a:t> </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98785C-4172-D2F8-FC47-E0782EF1568A}"/>
              </a:ext>
            </a:extLst>
          </p:cNvPr>
          <p:cNvSpPr>
            <a:spLocks noGrp="1"/>
          </p:cNvSpPr>
          <p:nvPr>
            <p:ph type="title"/>
          </p:nvPr>
        </p:nvSpPr>
        <p:spPr>
          <a:xfrm>
            <a:off x="280577" y="333034"/>
            <a:ext cx="6876288" cy="640080"/>
          </a:xfrm>
        </p:spPr>
        <p:txBody>
          <a:bodyPr/>
          <a:lstStyle/>
          <a:p>
            <a:r>
              <a:rPr lang="es-ES" b="1" i="1" dirty="0">
                <a:solidFill>
                  <a:srgbClr val="C00000"/>
                </a:solidFill>
                <a:highlight>
                  <a:srgbClr val="FFFF00"/>
                </a:highlight>
              </a:rPr>
              <a:t>PARQUE NACIONAL DEL TEIDE</a:t>
            </a:r>
          </a:p>
        </p:txBody>
      </p:sp>
      <p:sp>
        <p:nvSpPr>
          <p:cNvPr id="5" name="CuadroTexto 4">
            <a:extLst>
              <a:ext uri="{FF2B5EF4-FFF2-40B4-BE49-F238E27FC236}">
                <a16:creationId xmlns:a16="http://schemas.microsoft.com/office/drawing/2014/main" id="{E94A68E8-1074-0CE9-CF73-C74C1B33DF42}"/>
              </a:ext>
            </a:extLst>
          </p:cNvPr>
          <p:cNvSpPr txBox="1"/>
          <p:nvPr/>
        </p:nvSpPr>
        <p:spPr>
          <a:xfrm>
            <a:off x="280578" y="2241402"/>
            <a:ext cx="5943760" cy="2383217"/>
          </a:xfrm>
          <a:prstGeom prst="rect">
            <a:avLst/>
          </a:prstGeom>
          <a:noFill/>
        </p:spPr>
        <p:txBody>
          <a:bodyPr wrap="square">
            <a:spAutoFit/>
          </a:bodyPr>
          <a:lstStyle/>
          <a:p>
            <a:pPr>
              <a:lnSpc>
                <a:spcPct val="115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Después del tiempo libre en Los Roques, nos dirigiremos a un mirador para disfrutar de la puesta de sol. Una vez haya caído el sol, el guía starlight te explicará las estrellas y constelaciones que se pueden ver, según la estación del año. Nos indicará con un bolígrafo láser, dónde se encuentran.</a:t>
            </a:r>
            <a:endParaRPr lang="es-ES" sz="1400" kern="100" dirty="0">
              <a:effectLst/>
              <a:latin typeface="Aptos" panose="020B0004020202020204" pitchFamily="34" charset="0"/>
              <a:ea typeface="Aptos" panose="020B0004020202020204" pitchFamily="34" charset="0"/>
              <a:cs typeface="Times New Roman" panose="02020603050405020304" pitchFamily="18" charset="0"/>
            </a:endParaRPr>
          </a:p>
          <a:p>
            <a:r>
              <a:rPr lang="es-ES" sz="1800" b="1" i="1" dirty="0">
                <a:effectLst/>
                <a:latin typeface="Aptos" panose="020B0004020202020204" pitchFamily="34" charset="0"/>
                <a:ea typeface="Aptos" panose="020B0004020202020204" pitchFamily="34" charset="0"/>
                <a:cs typeface="Times New Roman" panose="02020603050405020304" pitchFamily="18" charset="0"/>
              </a:rPr>
              <a:t>Velada nocturna, en régimen de cena y alojamiento</a:t>
            </a:r>
            <a:endParaRPr lang="es-ES" dirty="0"/>
          </a:p>
        </p:txBody>
      </p:sp>
      <p:pic>
        <p:nvPicPr>
          <p:cNvPr id="6" name="Imagen 5">
            <a:extLst>
              <a:ext uri="{FF2B5EF4-FFF2-40B4-BE49-F238E27FC236}">
                <a16:creationId xmlns:a16="http://schemas.microsoft.com/office/drawing/2014/main" id="{7834F377-9B3E-21A9-C50A-413428D2E0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33937" y="2358925"/>
            <a:ext cx="5077485" cy="3583940"/>
          </a:xfrm>
          <a:prstGeom prst="rect">
            <a:avLst/>
          </a:prstGeom>
          <a:noFill/>
          <a:ln>
            <a:noFill/>
          </a:ln>
        </p:spPr>
      </p:pic>
    </p:spTree>
    <p:extLst>
      <p:ext uri="{BB962C8B-B14F-4D97-AF65-F5344CB8AC3E}">
        <p14:creationId xmlns:p14="http://schemas.microsoft.com/office/powerpoint/2010/main" val="3234207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803723-3AF0-DB66-3772-06709967BCF1}"/>
              </a:ext>
            </a:extLst>
          </p:cNvPr>
          <p:cNvSpPr>
            <a:spLocks noGrp="1"/>
          </p:cNvSpPr>
          <p:nvPr>
            <p:ph type="title"/>
          </p:nvPr>
        </p:nvSpPr>
        <p:spPr>
          <a:xfrm>
            <a:off x="248492" y="320040"/>
            <a:ext cx="6876288" cy="640080"/>
          </a:xfrm>
        </p:spPr>
        <p:txBody>
          <a:bodyPr/>
          <a:lstStyle/>
          <a:p>
            <a:r>
              <a:rPr lang="es-ES" b="1" i="1" dirty="0">
                <a:solidFill>
                  <a:srgbClr val="C00000"/>
                </a:solidFill>
                <a:highlight>
                  <a:srgbClr val="FFFF00"/>
                </a:highlight>
              </a:rPr>
              <a:t>PARQUE NACIONAL DEL TEIDE</a:t>
            </a:r>
          </a:p>
        </p:txBody>
      </p:sp>
      <p:sp>
        <p:nvSpPr>
          <p:cNvPr id="5" name="CuadroTexto 4">
            <a:extLst>
              <a:ext uri="{FF2B5EF4-FFF2-40B4-BE49-F238E27FC236}">
                <a16:creationId xmlns:a16="http://schemas.microsoft.com/office/drawing/2014/main" id="{F24E1BBF-AB01-BA63-EFCC-D768E667125D}"/>
              </a:ext>
            </a:extLst>
          </p:cNvPr>
          <p:cNvSpPr txBox="1"/>
          <p:nvPr/>
        </p:nvSpPr>
        <p:spPr>
          <a:xfrm>
            <a:off x="248492" y="2031375"/>
            <a:ext cx="6096000" cy="5078313"/>
          </a:xfrm>
          <a:prstGeom prst="rect">
            <a:avLst/>
          </a:prstGeom>
          <a:noFill/>
        </p:spPr>
        <p:txBody>
          <a:bodyPr wrap="square">
            <a:spAutoFit/>
          </a:bodyPr>
          <a:lstStyle/>
          <a:p>
            <a:r>
              <a:rPr lang="es-ES" sz="1800" dirty="0">
                <a:solidFill>
                  <a:srgbClr val="000000"/>
                </a:solidFill>
                <a:effectLst/>
                <a:highlight>
                  <a:srgbClr val="FFFF00"/>
                </a:highlight>
                <a:latin typeface="Calibri" panose="020F0502020204030204" pitchFamily="34" charset="0"/>
                <a:ea typeface="Aptos" panose="020B0004020202020204" pitchFamily="34" charset="0"/>
              </a:rPr>
              <a:t>OPCIÓN B- </a:t>
            </a:r>
            <a:r>
              <a:rPr lang="es-ES" sz="1800" b="1" dirty="0">
                <a:solidFill>
                  <a:srgbClr val="000000"/>
                </a:solidFill>
                <a:effectLst/>
                <a:highlight>
                  <a:srgbClr val="FFFF00"/>
                </a:highlight>
                <a:latin typeface="Calibri" panose="020F0502020204030204" pitchFamily="34" charset="0"/>
                <a:ea typeface="Aptos" panose="020B0004020202020204" pitchFamily="34" charset="0"/>
              </a:rPr>
              <a:t>Forestal Park + Cañadas del Teide (día completo) </a:t>
            </a:r>
            <a:endParaRPr lang="es-ES" sz="1400" dirty="0">
              <a:solidFill>
                <a:srgbClr val="000000"/>
              </a:solidFill>
              <a:effectLst/>
              <a:highlight>
                <a:srgbClr val="FFFF00"/>
              </a:highlight>
              <a:latin typeface="Calibri" panose="020F0502020204030204" pitchFamily="34" charset="0"/>
              <a:ea typeface="Aptos" panose="020B0004020202020204" pitchFamily="34" charset="0"/>
            </a:endParaRPr>
          </a:p>
          <a:p>
            <a:r>
              <a:rPr lang="es-ES" sz="1800" dirty="0">
                <a:effectLst/>
                <a:latin typeface="Aptos" panose="020B0004020202020204" pitchFamily="34" charset="0"/>
                <a:ea typeface="Aptos" panose="020B0004020202020204" pitchFamily="34" charset="0"/>
                <a:cs typeface="Times New Roman" panose="02020603050405020304" pitchFamily="18" charset="0"/>
              </a:rPr>
              <a:t>Salida del hotel en dirección La Esperanza donde se encuentra el mayor parque de aventura en los árboles de Canarias, “Forestal Park”, donde puedes atravesar puentes colgantes, volar en tirolinas de más de 200 metros de longitud, escalar hasta 20 metros de altura en un pino canario, …. Una experiencia inolvidable en plena naturaleza. Una vez finalizada la visita continuamos hacia el Parque Nacional de Las Cañadas del Teide atravesando el Monte de La Esperanza disfrutando de unas maravillosas vistas. </a:t>
            </a:r>
            <a:r>
              <a:rPr lang="es-ES" sz="1800" kern="100" dirty="0">
                <a:effectLst/>
                <a:latin typeface="Aptos" panose="020B0004020202020204" pitchFamily="34" charset="0"/>
                <a:ea typeface="Aptos" panose="020B0004020202020204" pitchFamily="34" charset="0"/>
                <a:cs typeface="Times New Roman" panose="02020603050405020304" pitchFamily="18" charset="0"/>
              </a:rPr>
              <a:t>Parada para comida para continuar visitando la zona pudiendo contemplar sus magníficas formaciones volcánicas, ríos de lava y un sinfín de majestuosas curiosidades de la naturaleza viva que forman el paisaje. Finalizada la visita descenderemos por el Valle de La Orotava hasta llegar a Puerto de La Cruz.</a:t>
            </a:r>
          </a:p>
          <a:p>
            <a:r>
              <a:rPr lang="es-ES" b="1" i="1" dirty="0">
                <a:latin typeface="Aptos" panose="020B0004020202020204" pitchFamily="34" charset="0"/>
                <a:ea typeface="Aptos" panose="020B0004020202020204" pitchFamily="34" charset="0"/>
                <a:cs typeface="Times New Roman" panose="02020603050405020304" pitchFamily="18" charset="0"/>
              </a:rPr>
              <a:t>V</a:t>
            </a:r>
            <a:r>
              <a:rPr lang="es-ES" sz="1800" b="1" i="1" dirty="0">
                <a:effectLst/>
                <a:latin typeface="Aptos" panose="020B0004020202020204" pitchFamily="34" charset="0"/>
                <a:ea typeface="Aptos" panose="020B0004020202020204" pitchFamily="34" charset="0"/>
                <a:cs typeface="Times New Roman" panose="02020603050405020304" pitchFamily="18" charset="0"/>
              </a:rPr>
              <a:t>elada nocturna, en régimen de cena y alojamiento</a:t>
            </a:r>
            <a:endParaRPr lang="es-E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s-ES" dirty="0"/>
          </a:p>
        </p:txBody>
      </p:sp>
      <p:pic>
        <p:nvPicPr>
          <p:cNvPr id="6" name="Imagen 5">
            <a:extLst>
              <a:ext uri="{FF2B5EF4-FFF2-40B4-BE49-F238E27FC236}">
                <a16:creationId xmlns:a16="http://schemas.microsoft.com/office/drawing/2014/main" id="{1EFF7BA6-3A6B-898F-B210-D425405574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77264" y="2326105"/>
            <a:ext cx="5245768" cy="4211855"/>
          </a:xfrm>
          <a:prstGeom prst="rect">
            <a:avLst/>
          </a:prstGeom>
          <a:noFill/>
          <a:ln>
            <a:noFill/>
          </a:ln>
        </p:spPr>
      </p:pic>
      <p:pic>
        <p:nvPicPr>
          <p:cNvPr id="7" name="Imagen 6">
            <a:extLst>
              <a:ext uri="{FF2B5EF4-FFF2-40B4-BE49-F238E27FC236}">
                <a16:creationId xmlns:a16="http://schemas.microsoft.com/office/drawing/2014/main" id="{B5A94289-DCED-0CFD-96B8-8A8106EBED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77264" y="320040"/>
            <a:ext cx="5245768" cy="2840255"/>
          </a:xfrm>
          <a:prstGeom prst="rect">
            <a:avLst/>
          </a:prstGeom>
          <a:noFill/>
          <a:ln>
            <a:noFill/>
          </a:ln>
        </p:spPr>
      </p:pic>
    </p:spTree>
    <p:extLst>
      <p:ext uri="{BB962C8B-B14F-4D97-AF65-F5344CB8AC3E}">
        <p14:creationId xmlns:p14="http://schemas.microsoft.com/office/powerpoint/2010/main" val="2496675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EED4CF-DF7A-C2B4-1E0B-ED01403FC3EC}"/>
              </a:ext>
            </a:extLst>
          </p:cNvPr>
          <p:cNvSpPr>
            <a:spLocks noGrp="1"/>
          </p:cNvSpPr>
          <p:nvPr>
            <p:ph type="title"/>
          </p:nvPr>
        </p:nvSpPr>
        <p:spPr>
          <a:xfrm>
            <a:off x="248493" y="365119"/>
            <a:ext cx="6876288" cy="640080"/>
          </a:xfrm>
        </p:spPr>
        <p:txBody>
          <a:bodyPr/>
          <a:lstStyle/>
          <a:p>
            <a:r>
              <a:rPr lang="es-ES" b="1" i="1" dirty="0">
                <a:solidFill>
                  <a:srgbClr val="C00000"/>
                </a:solidFill>
                <a:highlight>
                  <a:srgbClr val="FFFF00"/>
                </a:highlight>
              </a:rPr>
              <a:t>LOS GIGANTES</a:t>
            </a:r>
          </a:p>
        </p:txBody>
      </p:sp>
      <p:sp>
        <p:nvSpPr>
          <p:cNvPr id="5" name="CuadroTexto 4">
            <a:extLst>
              <a:ext uri="{FF2B5EF4-FFF2-40B4-BE49-F238E27FC236}">
                <a16:creationId xmlns:a16="http://schemas.microsoft.com/office/drawing/2014/main" id="{D7E044E5-7A9B-67B9-5BDA-D6BF72DDB4F9}"/>
              </a:ext>
            </a:extLst>
          </p:cNvPr>
          <p:cNvSpPr txBox="1"/>
          <p:nvPr/>
        </p:nvSpPr>
        <p:spPr>
          <a:xfrm>
            <a:off x="248493" y="2278848"/>
            <a:ext cx="5847507" cy="2585323"/>
          </a:xfrm>
          <a:prstGeom prst="rect">
            <a:avLst/>
          </a:prstGeom>
          <a:noFill/>
        </p:spPr>
        <p:txBody>
          <a:bodyPr wrap="square">
            <a:spAutoFit/>
          </a:bodyPr>
          <a:lstStyle/>
          <a:p>
            <a:r>
              <a:rPr lang="es-ES" sz="1800" b="1" dirty="0">
                <a:solidFill>
                  <a:srgbClr val="000000"/>
                </a:solidFill>
                <a:effectLst/>
                <a:latin typeface="Calibri" panose="020F0502020204030204" pitchFamily="34" charset="0"/>
                <a:ea typeface="Aptos" panose="020B0004020202020204" pitchFamily="34" charset="0"/>
              </a:rPr>
              <a:t>Día 4-</a:t>
            </a:r>
            <a:r>
              <a:rPr lang="es-ES" sz="1800" b="1" i="1" dirty="0">
                <a:solidFill>
                  <a:srgbClr val="242424"/>
                </a:solidFill>
                <a:effectLst/>
                <a:latin typeface="Calibri" panose="020F0502020204030204" pitchFamily="34" charset="0"/>
                <a:ea typeface="Aptos" panose="020B0004020202020204" pitchFamily="34" charset="0"/>
              </a:rPr>
              <a:t> Playa + Paseo marítimo: Traslado hacia</a:t>
            </a:r>
            <a:r>
              <a:rPr lang="es-ES" sz="1800" b="1" dirty="0">
                <a:solidFill>
                  <a:srgbClr val="242424"/>
                </a:solidFill>
                <a:effectLst/>
                <a:latin typeface="Calibri" panose="020F0502020204030204" pitchFamily="34" charset="0"/>
                <a:ea typeface="Aptos" panose="020B0004020202020204" pitchFamily="34" charset="0"/>
              </a:rPr>
              <a:t> Los Gigantes, lugar desde donde parte el barco, donde podremos disfrutar de un baño en la preciosa playa de fina arena negra de la zona antes de embarcar a las 14.30 horas. Navegaremos durante tres horas en busca de ballenas y delfines a los que podremos ver en su hábitat natural.  Durante la travesía disfrutaremos de la maravillosa vista de los Acantilados, uno de los más altos del mundo con casi 600 metros de altura. </a:t>
            </a:r>
            <a:endParaRPr lang="es-ES" sz="1400" dirty="0">
              <a:solidFill>
                <a:srgbClr val="000000"/>
              </a:solidFill>
              <a:effectLst/>
              <a:latin typeface="Calibri" panose="020F0502020204030204" pitchFamily="34" charset="0"/>
              <a:ea typeface="Aptos" panose="020B0004020202020204" pitchFamily="34" charset="0"/>
            </a:endParaRPr>
          </a:p>
        </p:txBody>
      </p:sp>
      <p:pic>
        <p:nvPicPr>
          <p:cNvPr id="7" name="Imagen 6">
            <a:extLst>
              <a:ext uri="{FF2B5EF4-FFF2-40B4-BE49-F238E27FC236}">
                <a16:creationId xmlns:a16="http://schemas.microsoft.com/office/drawing/2014/main" id="{3196636E-81F3-015D-59CA-C5E667E968F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5999" y="311111"/>
            <a:ext cx="5847507" cy="6181769"/>
          </a:xfrm>
          <a:prstGeom prst="rect">
            <a:avLst/>
          </a:prstGeom>
          <a:noFill/>
          <a:ln>
            <a:noFill/>
          </a:ln>
        </p:spPr>
      </p:pic>
    </p:spTree>
    <p:extLst>
      <p:ext uri="{BB962C8B-B14F-4D97-AF65-F5344CB8AC3E}">
        <p14:creationId xmlns:p14="http://schemas.microsoft.com/office/powerpoint/2010/main" val="4204006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0D5054-BD6A-5007-6534-8C621C67856A}"/>
              </a:ext>
            </a:extLst>
          </p:cNvPr>
          <p:cNvSpPr>
            <a:spLocks noGrp="1"/>
          </p:cNvSpPr>
          <p:nvPr>
            <p:ph type="title"/>
          </p:nvPr>
        </p:nvSpPr>
        <p:spPr>
          <a:xfrm>
            <a:off x="280576" y="320040"/>
            <a:ext cx="6876288" cy="640080"/>
          </a:xfrm>
        </p:spPr>
        <p:txBody>
          <a:bodyPr/>
          <a:lstStyle/>
          <a:p>
            <a:r>
              <a:rPr lang="es-ES" b="1" i="1" dirty="0">
                <a:solidFill>
                  <a:srgbClr val="C00000"/>
                </a:solidFill>
                <a:highlight>
                  <a:srgbClr val="FFFF00"/>
                </a:highlight>
              </a:rPr>
              <a:t>Bahía de Masca</a:t>
            </a:r>
          </a:p>
        </p:txBody>
      </p:sp>
      <p:sp>
        <p:nvSpPr>
          <p:cNvPr id="7" name="CuadroTexto 6">
            <a:extLst>
              <a:ext uri="{FF2B5EF4-FFF2-40B4-BE49-F238E27FC236}">
                <a16:creationId xmlns:a16="http://schemas.microsoft.com/office/drawing/2014/main" id="{F73CDE7E-3375-AFBB-22F5-90D73F215079}"/>
              </a:ext>
            </a:extLst>
          </p:cNvPr>
          <p:cNvSpPr txBox="1"/>
          <p:nvPr/>
        </p:nvSpPr>
        <p:spPr>
          <a:xfrm>
            <a:off x="280576" y="2415751"/>
            <a:ext cx="6096000" cy="1969770"/>
          </a:xfrm>
          <a:prstGeom prst="rect">
            <a:avLst/>
          </a:prstGeom>
          <a:noFill/>
        </p:spPr>
        <p:txBody>
          <a:bodyPr wrap="square">
            <a:spAutoFit/>
          </a:bodyPr>
          <a:lstStyle/>
          <a:p>
            <a:r>
              <a:rPr lang="es-ES" sz="1800" b="1" dirty="0">
                <a:solidFill>
                  <a:srgbClr val="242424"/>
                </a:solidFill>
                <a:effectLst/>
                <a:latin typeface="Calibri" panose="020F0502020204030204" pitchFamily="34" charset="0"/>
                <a:ea typeface="Aptos" panose="020B0004020202020204" pitchFamily="34" charset="0"/>
              </a:rPr>
              <a:t>En la bahía de Masca, haremos una parada para quien desee   un reconfortante baño en las cristalinas aguas de esta bahía y después del cual será servido el almuerzo. El barco dispone de escalera y tirolina para acceder al mar.</a:t>
            </a:r>
          </a:p>
          <a:p>
            <a:endParaRPr lang="es-ES" b="1" dirty="0">
              <a:solidFill>
                <a:srgbClr val="242424"/>
              </a:solidFill>
              <a:latin typeface="Calibri" panose="020F0502020204030204" pitchFamily="34" charset="0"/>
              <a:ea typeface="Aptos" panose="020B0004020202020204" pitchFamily="34" charset="0"/>
            </a:endParaRPr>
          </a:p>
          <a:p>
            <a:r>
              <a:rPr lang="es-ES" b="1" i="1" dirty="0">
                <a:latin typeface="Times New Roman" panose="02020603050405020304" pitchFamily="18" charset="0"/>
                <a:ea typeface="Times New Roman" panose="02020603050405020304" pitchFamily="18" charset="0"/>
              </a:rPr>
              <a:t>V</a:t>
            </a:r>
            <a:r>
              <a:rPr lang="es-ES" sz="1800" b="1" i="1" dirty="0">
                <a:effectLst/>
                <a:latin typeface="Times New Roman" panose="02020603050405020304" pitchFamily="18" charset="0"/>
                <a:ea typeface="Times New Roman" panose="02020603050405020304" pitchFamily="18" charset="0"/>
              </a:rPr>
              <a:t>elada nocturna, en régimen de cena y alojamiento. </a:t>
            </a:r>
            <a:endParaRPr lang="es-ES" sz="1800" dirty="0">
              <a:effectLst/>
              <a:latin typeface="Times New Roman" panose="02020603050405020304" pitchFamily="18" charset="0"/>
              <a:ea typeface="Times New Roman" panose="02020603050405020304" pitchFamily="18" charset="0"/>
            </a:endParaRPr>
          </a:p>
          <a:p>
            <a:endParaRPr lang="es-ES" sz="1400" dirty="0">
              <a:solidFill>
                <a:srgbClr val="000000"/>
              </a:solidFill>
              <a:effectLst/>
              <a:latin typeface="Calibri" panose="020F0502020204030204" pitchFamily="34" charset="0"/>
              <a:ea typeface="Aptos" panose="020B0004020202020204" pitchFamily="34" charset="0"/>
            </a:endParaRPr>
          </a:p>
        </p:txBody>
      </p:sp>
      <p:pic>
        <p:nvPicPr>
          <p:cNvPr id="8" name="Imagen 7">
            <a:extLst>
              <a:ext uri="{FF2B5EF4-FFF2-40B4-BE49-F238E27FC236}">
                <a16:creationId xmlns:a16="http://schemas.microsoft.com/office/drawing/2014/main" id="{0424D7C7-FB28-190C-0EF5-2A86405613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76576" y="2415751"/>
            <a:ext cx="5534848" cy="4122209"/>
          </a:xfrm>
          <a:prstGeom prst="rect">
            <a:avLst/>
          </a:prstGeom>
          <a:noFill/>
          <a:ln>
            <a:noFill/>
          </a:ln>
        </p:spPr>
      </p:pic>
    </p:spTree>
    <p:extLst>
      <p:ext uri="{BB962C8B-B14F-4D97-AF65-F5344CB8AC3E}">
        <p14:creationId xmlns:p14="http://schemas.microsoft.com/office/powerpoint/2010/main" val="1160212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FEC990-613B-480F-D380-87ADE940A78D}"/>
              </a:ext>
            </a:extLst>
          </p:cNvPr>
          <p:cNvSpPr>
            <a:spLocks noGrp="1"/>
          </p:cNvSpPr>
          <p:nvPr>
            <p:ph type="title"/>
          </p:nvPr>
        </p:nvSpPr>
        <p:spPr>
          <a:xfrm>
            <a:off x="264534" y="320040"/>
            <a:ext cx="6876288" cy="640080"/>
          </a:xfrm>
        </p:spPr>
        <p:txBody>
          <a:bodyPr/>
          <a:lstStyle/>
          <a:p>
            <a:r>
              <a:rPr lang="es-ES" b="1" i="1" dirty="0">
                <a:solidFill>
                  <a:srgbClr val="C00000"/>
                </a:solidFill>
                <a:highlight>
                  <a:srgbClr val="FFFF00"/>
                </a:highlight>
              </a:rPr>
              <a:t>Puerto de la Cruz</a:t>
            </a:r>
          </a:p>
        </p:txBody>
      </p:sp>
      <p:sp>
        <p:nvSpPr>
          <p:cNvPr id="7" name="CuadroTexto 6">
            <a:extLst>
              <a:ext uri="{FF2B5EF4-FFF2-40B4-BE49-F238E27FC236}">
                <a16:creationId xmlns:a16="http://schemas.microsoft.com/office/drawing/2014/main" id="{A1ABFF78-FC0C-87AF-1862-5F4FC41BC349}"/>
              </a:ext>
            </a:extLst>
          </p:cNvPr>
          <p:cNvSpPr txBox="1"/>
          <p:nvPr/>
        </p:nvSpPr>
        <p:spPr>
          <a:xfrm>
            <a:off x="264533" y="797403"/>
            <a:ext cx="6096000" cy="6372129"/>
          </a:xfrm>
          <a:prstGeom prst="rect">
            <a:avLst/>
          </a:prstGeom>
          <a:noFill/>
        </p:spPr>
        <p:txBody>
          <a:bodyPr wrap="square">
            <a:spAutoFit/>
          </a:bodyPr>
          <a:lstStyle/>
          <a:p>
            <a:pPr algn="l"/>
            <a:r>
              <a:rPr lang="es-ES" sz="1800" b="1" kern="100" dirty="0">
                <a:effectLst/>
                <a:latin typeface="Aptos" panose="020B0004020202020204" pitchFamily="34" charset="0"/>
                <a:ea typeface="Aptos" panose="020B0004020202020204" pitchFamily="34" charset="0"/>
                <a:cs typeface="Times New Roman" panose="02020603050405020304" pitchFamily="18" charset="0"/>
              </a:rPr>
              <a:t>Día 5-</a:t>
            </a:r>
            <a:r>
              <a:rPr lang="es-ES" sz="1400" kern="100" dirty="0">
                <a:effectLst/>
                <a:latin typeface="Calibri" panose="020F0502020204030204" pitchFamily="34" charset="0"/>
                <a:ea typeface="Aptos" panose="020B0004020202020204" pitchFamily="34" charset="0"/>
                <a:cs typeface="Times New Roman" panose="02020603050405020304" pitchFamily="18" charset="0"/>
              </a:rPr>
              <a:t> </a:t>
            </a:r>
            <a:r>
              <a:rPr lang="es-ES" sz="1800" kern="100" dirty="0">
                <a:effectLst/>
                <a:latin typeface="Calibri" panose="020F0502020204030204" pitchFamily="34" charset="0"/>
                <a:ea typeface="Aptos" panose="020B0004020202020204" pitchFamily="34" charset="0"/>
                <a:cs typeface="Times New Roman" panose="02020603050405020304" pitchFamily="18" charset="0"/>
              </a:rPr>
              <a:t>Desayuno. Disfrutamos del entorno de nuestro alojamiento. Posibilidad de visitar Loro </a:t>
            </a:r>
            <a:r>
              <a:rPr lang="es-ES" kern="100" dirty="0">
                <a:latin typeface="Calibri" panose="020F0502020204030204" pitchFamily="34" charset="0"/>
                <a:ea typeface="Aptos" panose="020B0004020202020204" pitchFamily="34" charset="0"/>
                <a:cs typeface="Times New Roman" panose="02020603050405020304" pitchFamily="18" charset="0"/>
              </a:rPr>
              <a:t>Parque por la mañana. – </a:t>
            </a:r>
            <a:r>
              <a:rPr lang="es-ES" sz="1600" b="0" i="0" dirty="0">
                <a:effectLst/>
                <a:latin typeface="montserrat" panose="020F0502020204030204" pitchFamily="2" charset="0"/>
              </a:rPr>
              <a:t>Considerado el mejor zoológico del mundo, el Loro Parque es una visita imprescindible en Tenerife gracias a su combinación de exótica flora y fauna mundial. En sus completas instalaciones encontraréis especies salvajes </a:t>
            </a:r>
            <a:r>
              <a:rPr lang="es-ES" sz="1600" b="0" i="0" dirty="0">
                <a:solidFill>
                  <a:srgbClr val="333333"/>
                </a:solidFill>
                <a:effectLst/>
                <a:latin typeface="montserrat" panose="020F0502020204030204" pitchFamily="2" charset="0"/>
              </a:rPr>
              <a:t>como jaguares, gorilas y tigres; así como diversas aves exóticas. No dudéis en adentraros en el Lion’s Kingdom, un espacio donde habitan tres leones de Angola, una apreciada especie en peligro de extinción.</a:t>
            </a:r>
          </a:p>
          <a:p>
            <a:pPr algn="l"/>
            <a:r>
              <a:rPr lang="es-ES" sz="1600" b="0" i="0" dirty="0">
                <a:solidFill>
                  <a:srgbClr val="333333"/>
                </a:solidFill>
                <a:effectLst/>
                <a:latin typeface="montserrat" panose="020F0502020204030204" pitchFamily="2" charset="0"/>
              </a:rPr>
              <a:t>El parque debe su nombre a los simpáticos loros que, junto a los guacamayos, son uno de los grandes atractivos del recinto. También tendréis la oportunidad de pasear por Orca Ocena, para disfrutar del espectáculo de las seis orcas mientras admiráis la estrecha relación que guardan con sus cuidadores.</a:t>
            </a:r>
          </a:p>
          <a:p>
            <a:pPr algn="l"/>
            <a:r>
              <a:rPr lang="es-ES" sz="1600" b="0" i="0" dirty="0">
                <a:solidFill>
                  <a:srgbClr val="333333"/>
                </a:solidFill>
                <a:effectLst/>
                <a:latin typeface="montserrat" panose="020F0502020204030204" pitchFamily="2" charset="0"/>
              </a:rPr>
              <a:t>En Loro Parque también encontraréis leones marinos, delfines y hasta tiburones. Además, disfrutaréis de la variada vegetación del recinto, que comprende desde palmeras tropicales hasta hermosas orquídeas. </a:t>
            </a:r>
          </a:p>
          <a:p>
            <a:pPr>
              <a:lnSpc>
                <a:spcPct val="115000"/>
              </a:lnSpc>
              <a:spcAft>
                <a:spcPts val="800"/>
              </a:spcAft>
            </a:pPr>
            <a:r>
              <a:rPr lang="es-ES" kern="100" dirty="0">
                <a:solidFill>
                  <a:srgbClr val="000000"/>
                </a:solidFill>
                <a:highlight>
                  <a:srgbClr val="FFFF00"/>
                </a:highlight>
                <a:latin typeface="Calibri" panose="020F0502020204030204" pitchFamily="34" charset="0"/>
                <a:ea typeface="Aptos" panose="020B0004020202020204" pitchFamily="34" charset="0"/>
                <a:cs typeface="Times New Roman" panose="02020603050405020304" pitchFamily="18" charset="0"/>
              </a:rPr>
              <a:t>En función del vuelo</a:t>
            </a:r>
            <a:r>
              <a:rPr lang="es-ES" kern="100" dirty="0">
                <a:solidFill>
                  <a:srgbClr val="000000"/>
                </a:solidFill>
                <a:latin typeface="Calibri" panose="020F0502020204030204" pitchFamily="34" charset="0"/>
                <a:ea typeface="Aptos" panose="020B0004020202020204" pitchFamily="34" charset="0"/>
                <a:cs typeface="Times New Roman" panose="02020603050405020304" pitchFamily="18" charset="0"/>
              </a:rPr>
              <a:t>. </a:t>
            </a:r>
            <a:r>
              <a:rPr lang="es-ES" sz="18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Comida y a las 15.30 </a:t>
            </a:r>
            <a:r>
              <a:rPr lang="es-ES" sz="1800" b="1" i="1" kern="100" dirty="0">
                <a:solidFill>
                  <a:srgbClr val="242424"/>
                </a:solidFill>
                <a:effectLst/>
                <a:latin typeface="Calibri" panose="020F0502020204030204" pitchFamily="34" charset="0"/>
                <a:ea typeface="Aptos" panose="020B0004020202020204" pitchFamily="34" charset="0"/>
                <a:cs typeface="Times New Roman" panose="02020603050405020304" pitchFamily="18" charset="0"/>
              </a:rPr>
              <a:t>Traslado Aeropuerto Tenerife Norte – Puerto de La Cruz , para vuelo de regreso a ORIGEN. FIN DE NUESTROS SERVICIOS.</a:t>
            </a:r>
            <a:endParaRPr lang="es-E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s-ES" sz="1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Imagen 8" descr="Dibujo de un barco en el agua&#10;&#10;Descripción generada automáticamente con confianza baja">
            <a:extLst>
              <a:ext uri="{FF2B5EF4-FFF2-40B4-BE49-F238E27FC236}">
                <a16:creationId xmlns:a16="http://schemas.microsoft.com/office/drawing/2014/main" id="{AD5A305D-01D9-43E2-8717-288660F27228}"/>
              </a:ext>
            </a:extLst>
          </p:cNvPr>
          <p:cNvPicPr>
            <a:picLocks noChangeAspect="1"/>
          </p:cNvPicPr>
          <p:nvPr/>
        </p:nvPicPr>
        <p:blipFill>
          <a:blip r:embed="rId2"/>
          <a:stretch>
            <a:fillRect/>
          </a:stretch>
        </p:blipFill>
        <p:spPr>
          <a:xfrm>
            <a:off x="6360534" y="3304674"/>
            <a:ext cx="5566932" cy="3233286"/>
          </a:xfrm>
          <a:prstGeom prst="rect">
            <a:avLst/>
          </a:prstGeom>
        </p:spPr>
      </p:pic>
      <p:pic>
        <p:nvPicPr>
          <p:cNvPr id="11" name="Imagen 10" descr="Un jardín con flores de colores&#10;&#10;Descripción generada automáticamente con confianza media">
            <a:extLst>
              <a:ext uri="{FF2B5EF4-FFF2-40B4-BE49-F238E27FC236}">
                <a16:creationId xmlns:a16="http://schemas.microsoft.com/office/drawing/2014/main" id="{004DB9B4-1920-A5A2-1B4A-903B6D275E7E}"/>
              </a:ext>
            </a:extLst>
          </p:cNvPr>
          <p:cNvPicPr>
            <a:picLocks noChangeAspect="1"/>
          </p:cNvPicPr>
          <p:nvPr/>
        </p:nvPicPr>
        <p:blipFill>
          <a:blip r:embed="rId3"/>
          <a:stretch>
            <a:fillRect/>
          </a:stretch>
        </p:blipFill>
        <p:spPr>
          <a:xfrm>
            <a:off x="6360533" y="426329"/>
            <a:ext cx="5566931" cy="2714943"/>
          </a:xfrm>
          <a:prstGeom prst="rect">
            <a:avLst/>
          </a:prstGeom>
        </p:spPr>
      </p:pic>
    </p:spTree>
    <p:extLst>
      <p:ext uri="{BB962C8B-B14F-4D97-AF65-F5344CB8AC3E}">
        <p14:creationId xmlns:p14="http://schemas.microsoft.com/office/powerpoint/2010/main" val="3054786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rtlCol="0">
            <a:normAutofit fontScale="90000"/>
          </a:bodyPr>
          <a:lstStyle/>
          <a:p>
            <a:pPr algn="just">
              <a:lnSpc>
                <a:spcPct val="115000"/>
              </a:lnSpc>
              <a:spcAft>
                <a:spcPts val="800"/>
              </a:spcAft>
            </a:pPr>
            <a:r>
              <a:rPr lang="es-ES" sz="1800" kern="100" dirty="0">
                <a:solidFill>
                  <a:srgbClr val="FF0000"/>
                </a:solidFill>
                <a:effectLst/>
                <a:highlight>
                  <a:srgbClr val="D3D3D3"/>
                </a:highlight>
                <a:latin typeface="Aptos" panose="020B0004020202020204" pitchFamily="34" charset="0"/>
                <a:ea typeface="Aptos" panose="020B0004020202020204" pitchFamily="34" charset="0"/>
                <a:cs typeface="Times New Roman" panose="02020603050405020304" pitchFamily="18" charset="0"/>
              </a:rPr>
              <a:t>“PLANETA VERDE </a:t>
            </a:r>
            <a:r>
              <a:rPr lang="es-ES" sz="1800" b="1" kern="100" dirty="0">
                <a:solidFill>
                  <a:srgbClr val="0000FF"/>
                </a:solidFill>
                <a:effectLst/>
                <a:highlight>
                  <a:srgbClr val="D3D3D3"/>
                </a:highlight>
                <a:latin typeface="Aptos" panose="020B0004020202020204" pitchFamily="34" charset="0"/>
                <a:ea typeface="Aptos" panose="020B0004020202020204" pitchFamily="34" charset="0"/>
                <a:cs typeface="Times New Roman" panose="02020603050405020304" pitchFamily="18" charset="0"/>
              </a:rPr>
              <a:t>JVC</a:t>
            </a:r>
            <a:r>
              <a:rPr lang="es-ES" sz="1800" kern="100" dirty="0">
                <a:solidFill>
                  <a:srgbClr val="FF0000"/>
                </a:solidFill>
                <a:effectLst/>
                <a:highlight>
                  <a:srgbClr val="D3D3D3"/>
                </a:highlight>
                <a:latin typeface="Aptos" panose="020B0004020202020204" pitchFamily="34" charset="0"/>
                <a:ea typeface="Aptos" panose="020B0004020202020204" pitchFamily="34" charset="0"/>
                <a:cs typeface="Times New Roman" panose="02020603050405020304" pitchFamily="18" charset="0"/>
              </a:rPr>
              <a:t> TENERIFE 2024”</a:t>
            </a:r>
            <a:r>
              <a:rPr lang="es-ES" sz="1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 </a:t>
            </a:r>
            <a:br>
              <a:rPr lang="es-ES" sz="1800" kern="100" dirty="0">
                <a:effectLst/>
                <a:latin typeface="Aptos" panose="020B0004020202020204" pitchFamily="34" charset="0"/>
                <a:ea typeface="Aptos" panose="020B0004020202020204" pitchFamily="34" charset="0"/>
                <a:cs typeface="Times New Roman" panose="02020603050405020304" pitchFamily="18" charset="0"/>
              </a:rPr>
            </a:br>
            <a:r>
              <a:rPr lang="es-ES" sz="1800"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rPr>
              <a:t>HOTEL en Puerto de la cruz</a:t>
            </a:r>
            <a:endParaRPr lang="es-E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25" name="Marcador de contenido 17"/>
          <p:cNvSpPr txBox="1">
            <a:spLocks/>
          </p:cNvSpPr>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es-ES" dirty="0">
                <a:latin typeface="Segoe UI" panose="020B0502040204020203" pitchFamily="34" charset="0"/>
                <a:cs typeface="Segoe UI" panose="020B0502040204020203" pitchFamily="34" charset="0"/>
              </a:rPr>
              <a:t>PROYECTOS AMBIENTALES JVC SPORTS</a:t>
            </a:r>
          </a:p>
        </p:txBody>
      </p:sp>
      <p:grpSp>
        <p:nvGrpSpPr>
          <p:cNvPr id="18" name="Grupo 17" descr="Círculo pequeño con el número 1 en su interior para indicar que se encuentra en el paso 1"/>
          <p:cNvGrpSpPr/>
          <p:nvPr/>
        </p:nvGrpSpPr>
        <p:grpSpPr bwMode="blackWhite">
          <a:xfrm>
            <a:off x="531552" y="1917997"/>
            <a:ext cx="558179" cy="409838"/>
            <a:chOff x="6953426" y="711274"/>
            <a:chExt cx="558179" cy="409838"/>
          </a:xfrm>
        </p:grpSpPr>
        <p:sp>
          <p:nvSpPr>
            <p:cNvPr id="19" name="Elipse 18" descr="Círculo pequeño"/>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20" name="Cuadro de texto 19" descr="Número 1"/>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s-ES">
                  <a:solidFill>
                    <a:schemeClr val="bg1"/>
                  </a:solidFill>
                  <a:latin typeface="Segoe UI Semibold" panose="020B0702040204020203" pitchFamily="34" charset="0"/>
                  <a:cs typeface="Segoe UI Semibold" panose="020B0702040204020203" pitchFamily="34" charset="0"/>
                </a:rPr>
                <a:t>1</a:t>
              </a:r>
            </a:p>
          </p:txBody>
        </p:sp>
      </p:grpSp>
      <p:sp>
        <p:nvSpPr>
          <p:cNvPr id="21" name="Marcador de contenido 17"/>
          <p:cNvSpPr txBox="1">
            <a:spLocks/>
          </p:cNvSpPr>
          <p:nvPr/>
        </p:nvSpPr>
        <p:spPr>
          <a:xfrm>
            <a:off x="1056513" y="1958189"/>
            <a:ext cx="4585731" cy="596551"/>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Aft>
                <a:spcPts val="800"/>
              </a:spcAft>
            </a:pPr>
            <a:r>
              <a:rPr lang="es-ES" sz="6400" b="1" kern="100" dirty="0">
                <a:effectLst/>
                <a:latin typeface="Aptos" panose="020B0004020202020204" pitchFamily="34" charset="0"/>
                <a:ea typeface="Aptos" panose="020B0004020202020204" pitchFamily="34" charset="0"/>
                <a:cs typeface="Times New Roman" panose="02020603050405020304" pitchFamily="18" charset="0"/>
              </a:rPr>
              <a:t>PROGRAMA: Alojamiento (P.C) +transporte+ actividades+ Guías + seguros de viaje.</a:t>
            </a:r>
            <a:endParaRPr lang="es-ES" sz="6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b="1" kern="100" dirty="0">
                <a:effectLst/>
                <a:latin typeface="Calibri-Bold"/>
                <a:ea typeface="Aptos" panose="020B0004020202020204" pitchFamily="34" charset="0"/>
                <a:cs typeface="Calibri-Bold"/>
              </a:rPr>
              <a:t> </a:t>
            </a:r>
            <a:endParaRPr lang="es-E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grpSp>
        <p:nvGrpSpPr>
          <p:cNvPr id="33" name="Grupo 32" descr="Círculo pequeño con el número 2 en su interior para indicar que se encuentra en el paso 2"/>
          <p:cNvGrpSpPr/>
          <p:nvPr/>
        </p:nvGrpSpPr>
        <p:grpSpPr bwMode="blackWhite">
          <a:xfrm>
            <a:off x="531552" y="2804257"/>
            <a:ext cx="558179" cy="409838"/>
            <a:chOff x="6953426" y="711274"/>
            <a:chExt cx="558179" cy="409838"/>
          </a:xfrm>
        </p:grpSpPr>
        <p:sp>
          <p:nvSpPr>
            <p:cNvPr id="34" name="Elipse 33" descr="Círculo pequeño"/>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35" name="Cuadro de texto 34" descr="Número 2"/>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s-ES">
                  <a:solidFill>
                    <a:schemeClr val="bg1"/>
                  </a:solidFill>
                  <a:latin typeface="Segoe UI Semibold" panose="020B0702040204020203" pitchFamily="34" charset="0"/>
                  <a:cs typeface="Segoe UI Semibold" panose="020B0702040204020203" pitchFamily="34" charset="0"/>
                </a:rPr>
                <a:t>2</a:t>
              </a:r>
            </a:p>
          </p:txBody>
        </p:sp>
      </p:grpSp>
      <p:sp>
        <p:nvSpPr>
          <p:cNvPr id="36" name="Marcador de contenido 17"/>
          <p:cNvSpPr txBox="1">
            <a:spLocks/>
          </p:cNvSpPr>
          <p:nvPr/>
        </p:nvSpPr>
        <p:spPr>
          <a:xfrm>
            <a:off x="1056513" y="2844450"/>
            <a:ext cx="4504252" cy="106581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2000"/>
              </a:spcAft>
              <a:buNone/>
              <a:defRPr/>
            </a:pPr>
            <a:endParaRPr lang="es-ES" dirty="0">
              <a:solidFill>
                <a:prstClr val="black">
                  <a:lumMod val="75000"/>
                  <a:lumOff val="25000"/>
                </a:prstClr>
              </a:solidFill>
              <a:latin typeface="Segoe UI" panose="020B0502040204020203" pitchFamily="34" charset="0"/>
              <a:cs typeface="Segoe UI" panose="020B0502040204020203" pitchFamily="34" charset="0"/>
            </a:endParaRPr>
          </a:p>
        </p:txBody>
      </p:sp>
      <p:grpSp>
        <p:nvGrpSpPr>
          <p:cNvPr id="22" name="Grupo 21" descr="Círculo pequeño con el número 3 en su interior para indicar que se encuentra en el paso 3"/>
          <p:cNvGrpSpPr/>
          <p:nvPr/>
        </p:nvGrpSpPr>
        <p:grpSpPr bwMode="blackWhite">
          <a:xfrm>
            <a:off x="531552" y="4208299"/>
            <a:ext cx="558179" cy="409838"/>
            <a:chOff x="6953426" y="711274"/>
            <a:chExt cx="558179" cy="409838"/>
          </a:xfrm>
        </p:grpSpPr>
        <p:sp>
          <p:nvSpPr>
            <p:cNvPr id="24" name="Elipse 23" descr="Círculo pequeño"/>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30" name="Cuadro de texto 29" descr="Número 3"/>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s-ES" dirty="0">
                  <a:solidFill>
                    <a:schemeClr val="bg1"/>
                  </a:solidFill>
                  <a:latin typeface="Segoe UI Semibold" panose="020B0702040204020203" pitchFamily="34" charset="0"/>
                  <a:cs typeface="Segoe UI Semibold" panose="020B0702040204020203" pitchFamily="34" charset="0"/>
                </a:rPr>
                <a:t>3</a:t>
              </a:r>
            </a:p>
          </p:txBody>
        </p:sp>
      </p:grpSp>
      <p:sp>
        <p:nvSpPr>
          <p:cNvPr id="32" name="Marcador de contenido 17"/>
          <p:cNvSpPr txBox="1">
            <a:spLocks/>
          </p:cNvSpPr>
          <p:nvPr/>
        </p:nvSpPr>
        <p:spPr>
          <a:xfrm>
            <a:off x="1268644" y="4303511"/>
            <a:ext cx="4504252" cy="761144"/>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15000"/>
              </a:lnSpc>
              <a:spcAft>
                <a:spcPts val="800"/>
              </a:spcAft>
              <a:buFont typeface="Symbol" panose="05050102010706020507" pitchFamily="18" charset="2"/>
              <a:buChar char=""/>
            </a:pPr>
            <a:r>
              <a:rPr lang="es-ES" sz="1400" i="1" kern="100" dirty="0">
                <a:effectLst/>
                <a:latin typeface="Aptos" panose="020B0004020202020204" pitchFamily="34" charset="0"/>
                <a:ea typeface="Aptos" panose="020B0004020202020204" pitchFamily="34" charset="0"/>
                <a:cs typeface="Times New Roman" panose="02020603050405020304" pitchFamily="18" charset="0"/>
              </a:rPr>
              <a:t>FORMA DE PAGO: 3 CUOTAS </a:t>
            </a:r>
            <a:endParaRPr lang="es-ES"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s-ES" sz="1400" b="1" i="1" kern="100" dirty="0">
                <a:effectLst/>
                <a:latin typeface="Aptos" panose="020B0004020202020204" pitchFamily="34" charset="0"/>
                <a:ea typeface="Aptos" panose="020B0004020202020204" pitchFamily="34" charset="0"/>
                <a:cs typeface="Times New Roman" panose="02020603050405020304" pitchFamily="18" charset="0"/>
              </a:rPr>
              <a:t>PAGO 1</a:t>
            </a:r>
            <a:r>
              <a:rPr lang="es-ES" sz="1400" i="1" kern="100" dirty="0">
                <a:effectLst/>
                <a:latin typeface="Aptos" panose="020B0004020202020204" pitchFamily="34" charset="0"/>
                <a:ea typeface="Aptos" panose="020B0004020202020204" pitchFamily="34" charset="0"/>
                <a:cs typeface="Times New Roman" panose="02020603050405020304" pitchFamily="18" charset="0"/>
              </a:rPr>
              <a:t>: 100 Eu. </a:t>
            </a:r>
            <a:r>
              <a:rPr lang="es-ES" sz="1400" b="1" i="1" kern="100" dirty="0">
                <a:effectLst/>
                <a:latin typeface="Aptos" panose="020B0004020202020204" pitchFamily="34" charset="0"/>
                <a:ea typeface="Aptos" panose="020B0004020202020204" pitchFamily="34" charset="0"/>
                <a:cs typeface="Times New Roman" panose="02020603050405020304" pitchFamily="18" charset="0"/>
              </a:rPr>
              <a:t>PAGO  2:</a:t>
            </a:r>
            <a:r>
              <a:rPr lang="es-ES" sz="1400" i="1" kern="100" dirty="0">
                <a:effectLst/>
                <a:latin typeface="Aptos" panose="020B0004020202020204" pitchFamily="34" charset="0"/>
                <a:ea typeface="Aptos" panose="020B0004020202020204" pitchFamily="34" charset="0"/>
                <a:cs typeface="Times New Roman" panose="02020603050405020304" pitchFamily="18" charset="0"/>
              </a:rPr>
              <a:t> 225 Eu. </a:t>
            </a:r>
            <a:r>
              <a:rPr lang="es-ES" sz="1400" b="1" i="1" kern="100" dirty="0">
                <a:effectLst/>
                <a:latin typeface="Aptos" panose="020B0004020202020204" pitchFamily="34" charset="0"/>
                <a:ea typeface="Aptos" panose="020B0004020202020204" pitchFamily="34" charset="0"/>
                <a:cs typeface="Times New Roman" panose="02020603050405020304" pitchFamily="18" charset="0"/>
              </a:rPr>
              <a:t>PAGO 3</a:t>
            </a:r>
            <a:r>
              <a:rPr lang="es-ES" sz="1400" i="1" kern="100" dirty="0">
                <a:effectLst/>
                <a:latin typeface="Aptos" panose="020B0004020202020204" pitchFamily="34" charset="0"/>
                <a:ea typeface="Aptos" panose="020B0004020202020204" pitchFamily="34" charset="0"/>
                <a:cs typeface="Times New Roman" panose="02020603050405020304" pitchFamily="18" charset="0"/>
              </a:rPr>
              <a:t>: 225 Eu.</a:t>
            </a:r>
            <a:endParaRPr lang="es-ES" sz="14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s-ES" sz="1400" b="1" i="1" kern="100" dirty="0">
                <a:effectLst/>
                <a:latin typeface="Aptos" panose="020B0004020202020204" pitchFamily="34" charset="0"/>
                <a:ea typeface="Aptos" panose="020B0004020202020204" pitchFamily="34" charset="0"/>
                <a:cs typeface="Times New Roman" panose="02020603050405020304" pitchFamily="18" charset="0"/>
              </a:rPr>
              <a:t>BANCO SANTANDER:</a:t>
            </a:r>
            <a:r>
              <a:rPr lang="es-ES" sz="1400" i="1" kern="100" dirty="0">
                <a:effectLst/>
                <a:latin typeface="Aptos" panose="020B0004020202020204" pitchFamily="34" charset="0"/>
                <a:ea typeface="Aptos" panose="020B0004020202020204" pitchFamily="34" charset="0"/>
                <a:cs typeface="Times New Roman" panose="02020603050405020304" pitchFamily="18" charset="0"/>
              </a:rPr>
              <a:t> </a:t>
            </a:r>
            <a:r>
              <a:rPr lang="es-ES" sz="1400" b="1" i="1" kern="100" dirty="0">
                <a:effectLst/>
                <a:latin typeface="Aptos" panose="020B0004020202020204" pitchFamily="34" charset="0"/>
                <a:ea typeface="Aptos" panose="020B0004020202020204" pitchFamily="34" charset="0"/>
                <a:cs typeface="Times New Roman" panose="02020603050405020304" pitchFamily="18" charset="0"/>
              </a:rPr>
              <a:t>ES95 0049 7187 7123 1000 1530</a:t>
            </a:r>
            <a:endParaRPr lang="es-ES" sz="1400" dirty="0">
              <a:solidFill>
                <a:prstClr val="black">
                  <a:lumMod val="75000"/>
                  <a:lumOff val="25000"/>
                </a:prstClr>
              </a:solidFill>
              <a:cs typeface="Segoe UI"/>
            </a:endParaRPr>
          </a:p>
        </p:txBody>
      </p:sp>
      <p:sp>
        <p:nvSpPr>
          <p:cNvPr id="40" name="Marcador de contenido 17"/>
          <p:cNvSpPr txBox="1">
            <a:spLocks/>
          </p:cNvSpPr>
          <p:nvPr/>
        </p:nvSpPr>
        <p:spPr>
          <a:xfrm>
            <a:off x="1056513" y="5177572"/>
            <a:ext cx="4504252" cy="56353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2000"/>
              </a:spcAft>
              <a:buNone/>
              <a:defRPr/>
            </a:pPr>
            <a:endParaRPr lang="es-ES" dirty="0">
              <a:solidFill>
                <a:prstClr val="black">
                  <a:lumMod val="75000"/>
                  <a:lumOff val="25000"/>
                </a:prstClr>
              </a:solidFill>
              <a:latin typeface="Segoe UI" panose="020B0502040204020203" pitchFamily="34" charset="0"/>
              <a:cs typeface="Segoe UI" panose="020B0502040204020203" pitchFamily="34" charset="0"/>
            </a:endParaRPr>
          </a:p>
        </p:txBody>
      </p:sp>
      <p:pic>
        <p:nvPicPr>
          <p:cNvPr id="3" name="Imagen 2" descr="Una isla en medio del agua&#10;&#10;Descripción generada automáticamente">
            <a:extLst>
              <a:ext uri="{FF2B5EF4-FFF2-40B4-BE49-F238E27FC236}">
                <a16:creationId xmlns:a16="http://schemas.microsoft.com/office/drawing/2014/main" id="{EA6812AF-5DDE-AFEC-FCCC-CA0D8A4AFEF1}"/>
              </a:ext>
            </a:extLst>
          </p:cNvPr>
          <p:cNvPicPr>
            <a:picLocks noChangeAspect="1"/>
          </p:cNvPicPr>
          <p:nvPr/>
        </p:nvPicPr>
        <p:blipFill>
          <a:blip r:embed="rId3"/>
          <a:stretch>
            <a:fillRect/>
          </a:stretch>
        </p:blipFill>
        <p:spPr>
          <a:xfrm>
            <a:off x="6096000" y="1887690"/>
            <a:ext cx="5752011" cy="3682950"/>
          </a:xfrm>
          <a:prstGeom prst="rect">
            <a:avLst/>
          </a:prstGeom>
        </p:spPr>
      </p:pic>
      <p:sp>
        <p:nvSpPr>
          <p:cNvPr id="6" name="CuadroTexto 5">
            <a:extLst>
              <a:ext uri="{FF2B5EF4-FFF2-40B4-BE49-F238E27FC236}">
                <a16:creationId xmlns:a16="http://schemas.microsoft.com/office/drawing/2014/main" id="{3B7C99A2-E894-E315-804E-CC24681E53B8}"/>
              </a:ext>
            </a:extLst>
          </p:cNvPr>
          <p:cNvSpPr txBox="1"/>
          <p:nvPr/>
        </p:nvSpPr>
        <p:spPr>
          <a:xfrm>
            <a:off x="1013033" y="2661061"/>
            <a:ext cx="8127701" cy="1136465"/>
          </a:xfrm>
          <a:prstGeom prst="rect">
            <a:avLst/>
          </a:prstGeom>
          <a:noFill/>
        </p:spPr>
        <p:txBody>
          <a:bodyPr wrap="square">
            <a:spAutoFit/>
          </a:bodyPr>
          <a:lstStyle/>
          <a:p>
            <a:pPr algn="just">
              <a:lnSpc>
                <a:spcPct val="115000"/>
              </a:lnSpc>
              <a:spcAft>
                <a:spcPts val="800"/>
              </a:spcAft>
            </a:pPr>
            <a:r>
              <a:rPr lang="es-ES" sz="1800" b="1" i="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Precio: En función precio de vuelos</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15000"/>
              </a:lnSpc>
              <a:spcAft>
                <a:spcPts val="800"/>
              </a:spcAft>
            </a:pPr>
            <a:r>
              <a:rPr lang="es-ES" sz="1800" b="1" i="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Genérico vuelo incluido: 550 Eu- </a:t>
            </a:r>
            <a:r>
              <a:rPr lang="es-ES" b="1" i="1" kern="100" dirty="0">
                <a:solidFill>
                  <a:srgbClr val="C00000"/>
                </a:solidFill>
                <a:latin typeface="Aptos" panose="020B0004020202020204" pitchFamily="34" charset="0"/>
                <a:ea typeface="Aptos" panose="020B0004020202020204" pitchFamily="34" charset="0"/>
                <a:cs typeface="Times New Roman" panose="02020603050405020304" pitchFamily="18" charset="0"/>
              </a:rPr>
              <a:t>40</a:t>
            </a:r>
            <a:r>
              <a:rPr lang="es-ES" sz="1800" b="1" i="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rPr>
              <a:t> participantes </a:t>
            </a: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endParaRPr lang="es-E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07001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rtlCol="0"/>
          <a:lstStyle/>
          <a:p>
            <a:pPr>
              <a:lnSpc>
                <a:spcPct val="115000"/>
              </a:lnSpc>
              <a:spcAft>
                <a:spcPts val="800"/>
              </a:spcAft>
            </a:pPr>
            <a:r>
              <a:rPr lang="es-ES" sz="2800" b="1" kern="100" dirty="0">
                <a:effectLst/>
                <a:latin typeface="Calibri-Bold"/>
                <a:ea typeface="Aptos" panose="020B0004020202020204" pitchFamily="34" charset="0"/>
                <a:cs typeface="Calibri-Bold"/>
              </a:rPr>
              <a:t>1. INFORMACIÓN GENERAL.</a:t>
            </a:r>
            <a:endParaRPr lang="es-ES" sz="2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Marcador de contenido 4"/>
          <p:cNvSpPr>
            <a:spLocks noGrp="1"/>
          </p:cNvSpPr>
          <p:nvPr>
            <p:ph sz="half" idx="4294967295"/>
          </p:nvPr>
        </p:nvSpPr>
        <p:spPr>
          <a:xfrm>
            <a:off x="541609" y="1431010"/>
            <a:ext cx="11201899" cy="4790886"/>
          </a:xfrm>
        </p:spPr>
        <p:txBody>
          <a:bodyPr vert="horz" lIns="91440" tIns="45720" rIns="91440" bIns="45720" rtlCol="0">
            <a:normAutofit fontScale="25000" lnSpcReduction="20000"/>
          </a:bodyPr>
          <a:lstStyle/>
          <a:p>
            <a:pPr>
              <a:lnSpc>
                <a:spcPct val="115000"/>
              </a:lnSpc>
              <a:spcAft>
                <a:spcPts val="800"/>
              </a:spcAft>
            </a:pPr>
            <a:r>
              <a:rPr lang="es-ES" sz="6400" kern="100" dirty="0">
                <a:solidFill>
                  <a:srgbClr val="000000"/>
                </a:solidFill>
                <a:effectLst/>
                <a:latin typeface="ArialMT"/>
                <a:ea typeface="Aptos" panose="020B0004020202020204" pitchFamily="34" charset="0"/>
                <a:cs typeface="ArialMT"/>
              </a:rPr>
              <a:t>● </a:t>
            </a:r>
            <a:r>
              <a:rPr lang="es-ES" sz="64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Los alumnos/as participantes van a realizar una convivencia </a:t>
            </a:r>
            <a:r>
              <a:rPr lang="es-ES" sz="6400" b="1" kern="100" dirty="0">
                <a:solidFill>
                  <a:srgbClr val="000000"/>
                </a:solidFill>
                <a:effectLst/>
                <a:latin typeface="Calibri-Bold"/>
                <a:ea typeface="Aptos" panose="020B0004020202020204" pitchFamily="34" charset="0"/>
                <a:cs typeface="Calibri-Bold"/>
              </a:rPr>
              <a:t>EN CASTELLANO DE ACTIVIDADES EN LA NATURALEZA</a:t>
            </a:r>
            <a:r>
              <a:rPr lang="es-ES" sz="64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de marcado componente educativo y cultural.</a:t>
            </a:r>
            <a:endParaRPr lang="es-ES" sz="6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6400" kern="100" dirty="0">
                <a:solidFill>
                  <a:srgbClr val="000000"/>
                </a:solidFill>
                <a:effectLst/>
                <a:latin typeface="ArialMT"/>
                <a:ea typeface="Aptos" panose="020B0004020202020204" pitchFamily="34" charset="0"/>
                <a:cs typeface="ArialMT"/>
              </a:rPr>
              <a:t>● </a:t>
            </a:r>
            <a:r>
              <a:rPr lang="es-ES" sz="64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En un </a:t>
            </a:r>
            <a:r>
              <a:rPr lang="es-ES" sz="6400" b="1" i="1" kern="100" dirty="0">
                <a:solidFill>
                  <a:srgbClr val="000000"/>
                </a:solidFill>
                <a:effectLst/>
                <a:latin typeface="Calibri-BoldItalic"/>
                <a:ea typeface="Aptos" panose="020B0004020202020204" pitchFamily="34" charset="0"/>
                <a:cs typeface="Calibri-BoldItalic"/>
              </a:rPr>
              <a:t>contexto histórico van</a:t>
            </a:r>
            <a:r>
              <a:rPr lang="es-ES" sz="64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 desarrollar actividades en la naturaleza que le</a:t>
            </a:r>
            <a:endParaRPr lang="es-ES" sz="6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64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complementarán los aprendizajes formales de </a:t>
            </a:r>
            <a:r>
              <a:rPr lang="es-ES" sz="6400" b="1"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BIOLOGÍA,</a:t>
            </a:r>
            <a:r>
              <a:rPr lang="es-ES" sz="64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a:t>
            </a:r>
            <a:r>
              <a:rPr lang="es-ES" sz="6400" b="1" kern="100" dirty="0">
                <a:solidFill>
                  <a:srgbClr val="000000"/>
                </a:solidFill>
                <a:effectLst/>
                <a:latin typeface="Calibri-Bold"/>
                <a:ea typeface="Aptos" panose="020B0004020202020204" pitchFamily="34" charset="0"/>
                <a:cs typeface="Calibri-Bold"/>
              </a:rPr>
              <a:t>EDUCACIÓN FÍSICA Y GEOGRAFÍA E HISTORIA</a:t>
            </a:r>
            <a:r>
              <a:rPr lang="es-ES" sz="64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t>
            </a:r>
            <a:endParaRPr lang="es-ES" sz="6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6400" kern="100" dirty="0">
                <a:solidFill>
                  <a:srgbClr val="000000"/>
                </a:solidFill>
                <a:effectLst/>
                <a:latin typeface="ArialMT"/>
                <a:ea typeface="Aptos" panose="020B0004020202020204" pitchFamily="34" charset="0"/>
                <a:cs typeface="ArialMT"/>
              </a:rPr>
              <a:t>● </a:t>
            </a:r>
            <a:r>
              <a:rPr lang="es-ES" sz="64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Además de las experiencias propias de convivencia, relación y respeto a las normas, los</a:t>
            </a:r>
            <a:endParaRPr lang="es-ES" sz="6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64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participantes desarrollarán diversas </a:t>
            </a:r>
            <a:r>
              <a:rPr lang="es-ES" sz="6400" b="1" kern="100" dirty="0">
                <a:solidFill>
                  <a:srgbClr val="000000"/>
                </a:solidFill>
                <a:effectLst/>
                <a:latin typeface="Calibri-Bold"/>
                <a:ea typeface="Aptos" panose="020B0004020202020204" pitchFamily="34" charset="0"/>
                <a:cs typeface="Calibri-Bold"/>
              </a:rPr>
              <a:t>actividades en la naturaleza y visitas culturales</a:t>
            </a:r>
            <a:r>
              <a:rPr lang="es-ES" sz="64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que</a:t>
            </a:r>
            <a:endParaRPr lang="es-ES" sz="6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6400" b="1" i="1" kern="100" dirty="0">
                <a:solidFill>
                  <a:srgbClr val="000000"/>
                </a:solidFill>
                <a:effectLst/>
                <a:latin typeface="Calibri-BoldItalic"/>
                <a:ea typeface="Aptos" panose="020B0004020202020204" pitchFamily="34" charset="0"/>
                <a:cs typeface="Calibri-BoldItalic"/>
              </a:rPr>
              <a:t>supondrán experiencias extraordinarias</a:t>
            </a:r>
            <a:r>
              <a:rPr lang="es-ES" sz="64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t>
            </a:r>
            <a:endParaRPr lang="es-ES" sz="6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6400" kern="100" dirty="0">
                <a:solidFill>
                  <a:srgbClr val="000000"/>
                </a:solidFill>
                <a:effectLst/>
                <a:latin typeface="ArialMT"/>
                <a:ea typeface="Aptos" panose="020B0004020202020204" pitchFamily="34" charset="0"/>
                <a:cs typeface="ArialMT"/>
              </a:rPr>
              <a:t>● </a:t>
            </a:r>
            <a:r>
              <a:rPr lang="es-ES" sz="64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Un escenario de aprendizaje excepcional: </a:t>
            </a:r>
            <a:r>
              <a:rPr lang="es-ES" sz="6400" b="1" i="1" kern="100" dirty="0">
                <a:solidFill>
                  <a:srgbClr val="000000"/>
                </a:solidFill>
                <a:effectLst/>
                <a:latin typeface="Calibri-BoldItalic"/>
                <a:ea typeface="Aptos" panose="020B0004020202020204" pitchFamily="34" charset="0"/>
                <a:cs typeface="Calibri-BoldItalic"/>
              </a:rPr>
              <a:t>deporte, enriquecimiento personal y cultural,</a:t>
            </a:r>
            <a:endParaRPr lang="es-ES" sz="6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6400" b="1" i="1" kern="100" dirty="0">
                <a:solidFill>
                  <a:srgbClr val="000000"/>
                </a:solidFill>
                <a:effectLst/>
                <a:latin typeface="Calibri-BoldItalic"/>
                <a:ea typeface="Aptos" panose="020B0004020202020204" pitchFamily="34" charset="0"/>
                <a:cs typeface="Calibri-BoldItalic"/>
              </a:rPr>
              <a:t>autonomía y responsabilidad individual</a:t>
            </a:r>
            <a:r>
              <a:rPr lang="es-ES" sz="64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t>
            </a:r>
            <a:endParaRPr lang="es-ES" sz="6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6400" kern="100" dirty="0">
                <a:solidFill>
                  <a:srgbClr val="000000"/>
                </a:solidFill>
                <a:effectLst/>
                <a:latin typeface="ArialMT"/>
                <a:ea typeface="Aptos" panose="020B0004020202020204" pitchFamily="34" charset="0"/>
                <a:cs typeface="ArialMT"/>
              </a:rPr>
              <a:t>● </a:t>
            </a:r>
            <a:r>
              <a:rPr lang="es-ES" sz="64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Una estupenda semana para </a:t>
            </a:r>
            <a:r>
              <a:rPr lang="es-ES" sz="6400" b="1" i="1" kern="100" dirty="0">
                <a:solidFill>
                  <a:srgbClr val="000000"/>
                </a:solidFill>
                <a:effectLst/>
                <a:latin typeface="Calibri-BoldItalic"/>
                <a:ea typeface="Aptos" panose="020B0004020202020204" pitchFamily="34" charset="0"/>
                <a:cs typeface="Calibri-BoldItalic"/>
              </a:rPr>
              <a:t>convivir, experimentar y aprender.</a:t>
            </a:r>
            <a:endParaRPr lang="es-ES" sz="6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6400" b="1" i="1" kern="100" dirty="0">
                <a:solidFill>
                  <a:srgbClr val="000000"/>
                </a:solidFill>
                <a:effectLst/>
                <a:latin typeface="Calibri-BoldItalic"/>
                <a:ea typeface="Aptos" panose="020B0004020202020204" pitchFamily="34" charset="0"/>
                <a:cs typeface="Calibri-BoldItalic"/>
              </a:rPr>
              <a:t> </a:t>
            </a:r>
            <a:endParaRPr lang="es-ES" sz="6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6400" b="1" i="1" kern="1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 </a:t>
            </a:r>
            <a:endParaRPr lang="es-ES" sz="64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6400" b="1" i="1" kern="100" dirty="0">
                <a:solidFill>
                  <a:srgbClr val="156082"/>
                </a:solidFill>
                <a:effectLst/>
                <a:latin typeface="Aptos" panose="020B0004020202020204" pitchFamily="34" charset="0"/>
                <a:ea typeface="Aptos" panose="020B0004020202020204" pitchFamily="34" charset="0"/>
                <a:cs typeface="Times New Roman" panose="02020603050405020304" pitchFamily="18" charset="0"/>
              </a:rPr>
              <a:t> </a:t>
            </a:r>
            <a:endParaRPr lang="es-ES" sz="6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rtl="0">
              <a:lnSpc>
                <a:spcPts val="1800"/>
              </a:lnSpc>
              <a:spcBef>
                <a:spcPts val="1000"/>
              </a:spcBef>
              <a:spcAft>
                <a:spcPts val="600"/>
              </a:spcAft>
              <a:buNone/>
            </a:pPr>
            <a:endParaRPr lang="es-ES" sz="1200" dirty="0">
              <a:solidFill>
                <a:prstClr val="black">
                  <a:lumMod val="75000"/>
                  <a:lumOff val="25000"/>
                </a:prst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58036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rtlCol="0"/>
          <a:lstStyle/>
          <a:p>
            <a:pPr>
              <a:lnSpc>
                <a:spcPct val="115000"/>
              </a:lnSpc>
              <a:spcAft>
                <a:spcPts val="800"/>
              </a:spcAft>
            </a:pPr>
            <a:r>
              <a:rPr lang="es-ES" sz="1800" b="1" i="1" kern="100" dirty="0">
                <a:effectLst/>
                <a:latin typeface="Arial-BoldItalicMT"/>
                <a:ea typeface="Aptos" panose="020B0004020202020204" pitchFamily="34" charset="0"/>
                <a:cs typeface="Arial-BoldItalicMT"/>
              </a:rPr>
              <a:t>2. OBJETIVOS DE LA ACTIVIDAD.</a:t>
            </a:r>
            <a:endParaRPr lang="es-E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0" name="Marcador de contenido 17"/>
          <p:cNvSpPr txBox="1">
            <a:spLocks/>
          </p:cNvSpPr>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es-ES" dirty="0"/>
          </a:p>
        </p:txBody>
      </p:sp>
      <p:sp>
        <p:nvSpPr>
          <p:cNvPr id="16" name="Marcador de contenido 17"/>
          <p:cNvSpPr txBox="1">
            <a:spLocks/>
          </p:cNvSpPr>
          <p:nvPr/>
        </p:nvSpPr>
        <p:spPr>
          <a:xfrm>
            <a:off x="1066040" y="1958188"/>
            <a:ext cx="2486328" cy="978737"/>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es-ES" sz="11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25" name="Marcador de contenido 17"/>
          <p:cNvSpPr txBox="1">
            <a:spLocks/>
          </p:cNvSpPr>
          <p:nvPr/>
        </p:nvSpPr>
        <p:spPr>
          <a:xfrm>
            <a:off x="1066038" y="2983107"/>
            <a:ext cx="2651153" cy="145610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es-ES"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29" name="Marcador de contenido 17"/>
          <p:cNvSpPr txBox="1">
            <a:spLocks/>
          </p:cNvSpPr>
          <p:nvPr/>
        </p:nvSpPr>
        <p:spPr>
          <a:xfrm>
            <a:off x="1076799" y="4480589"/>
            <a:ext cx="2784602" cy="1327574"/>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es-ES" sz="11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17" name="Marcador de contenido 17"/>
          <p:cNvSpPr txBox="1">
            <a:spLocks/>
          </p:cNvSpPr>
          <p:nvPr/>
        </p:nvSpPr>
        <p:spPr>
          <a:xfrm>
            <a:off x="628962" y="5832234"/>
            <a:ext cx="3449878" cy="747001"/>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es-ES" sz="1100" dirty="0">
              <a:solidFill>
                <a:prstClr val="black">
                  <a:lumMod val="75000"/>
                  <a:lumOff val="25000"/>
                </a:prstClr>
              </a:solidFill>
            </a:endParaRPr>
          </a:p>
        </p:txBody>
      </p:sp>
      <p:sp>
        <p:nvSpPr>
          <p:cNvPr id="9" name="CuadroTexto 8">
            <a:extLst>
              <a:ext uri="{FF2B5EF4-FFF2-40B4-BE49-F238E27FC236}">
                <a16:creationId xmlns:a16="http://schemas.microsoft.com/office/drawing/2014/main" id="{C5EED8F1-1F3E-A813-634D-C44115E0ADF8}"/>
              </a:ext>
            </a:extLst>
          </p:cNvPr>
          <p:cNvSpPr txBox="1"/>
          <p:nvPr/>
        </p:nvSpPr>
        <p:spPr>
          <a:xfrm>
            <a:off x="326571" y="1455490"/>
            <a:ext cx="11236467" cy="5027017"/>
          </a:xfrm>
          <a:prstGeom prst="rect">
            <a:avLst/>
          </a:prstGeom>
          <a:noFill/>
        </p:spPr>
        <p:txBody>
          <a:bodyPr wrap="square">
            <a:spAutoFit/>
          </a:bodyPr>
          <a:lstStyle/>
          <a:p>
            <a:pPr>
              <a:lnSpc>
                <a:spcPct val="115000"/>
              </a:lnSpc>
              <a:spcAft>
                <a:spcPts val="800"/>
              </a:spcAft>
            </a:pPr>
            <a:r>
              <a:rPr lang="es-ES" sz="1800" kern="100" dirty="0">
                <a:solidFill>
                  <a:srgbClr val="000000"/>
                </a:solidFill>
                <a:effectLst/>
                <a:latin typeface="ArialMT"/>
                <a:ea typeface="Aptos" panose="020B0004020202020204" pitchFamily="34" charset="0"/>
                <a:cs typeface="ArialMT"/>
              </a:rPr>
              <a:t>● </a:t>
            </a:r>
            <a:r>
              <a:rPr lang="es-ES" sz="18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Interpretar el paisaje distinguiendo los elementos de evolución geológica y</a:t>
            </a:r>
            <a:endParaRPr lang="es-E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desarrollo geográfico, </a:t>
            </a:r>
            <a:r>
              <a:rPr lang="es-ES" sz="1800" b="1" kern="100" dirty="0">
                <a:solidFill>
                  <a:srgbClr val="000000"/>
                </a:solidFill>
                <a:effectLst/>
                <a:latin typeface="Calibri-Bold"/>
                <a:ea typeface="Aptos" panose="020B0004020202020204" pitchFamily="34" charset="0"/>
                <a:cs typeface="Calibri-Bold"/>
              </a:rPr>
              <a:t>valorando críticamente las causas de origen natural y</a:t>
            </a:r>
            <a:endParaRPr lang="es-E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b="1" kern="100" dirty="0">
                <a:solidFill>
                  <a:srgbClr val="000000"/>
                </a:solidFill>
                <a:effectLst/>
                <a:latin typeface="Calibri-Bold"/>
                <a:ea typeface="Aptos" panose="020B0004020202020204" pitchFamily="34" charset="0"/>
                <a:cs typeface="Calibri-Bold"/>
              </a:rPr>
              <a:t>las derivadas de la acción humana.</a:t>
            </a:r>
            <a:endParaRPr lang="es-E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solidFill>
                  <a:srgbClr val="000000"/>
                </a:solidFill>
                <a:effectLst/>
                <a:latin typeface="ArialMT"/>
                <a:ea typeface="Aptos" panose="020B0004020202020204" pitchFamily="34" charset="0"/>
                <a:cs typeface="ArialMT"/>
              </a:rPr>
              <a:t>● </a:t>
            </a:r>
            <a:r>
              <a:rPr lang="es-ES" sz="18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Conocer y valorar la relación entre el </a:t>
            </a:r>
            <a:r>
              <a:rPr lang="es-ES" sz="1800" b="1" kern="100" dirty="0">
                <a:solidFill>
                  <a:srgbClr val="000000"/>
                </a:solidFill>
                <a:effectLst/>
                <a:latin typeface="Calibri-Bold"/>
                <a:ea typeface="Aptos" panose="020B0004020202020204" pitchFamily="34" charset="0"/>
                <a:cs typeface="Calibri-Bold"/>
              </a:rPr>
              <a:t>entorno natural y socioeconómico con</a:t>
            </a:r>
            <a:endParaRPr lang="es-E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b="1" kern="100" dirty="0">
                <a:solidFill>
                  <a:srgbClr val="000000"/>
                </a:solidFill>
                <a:effectLst/>
                <a:latin typeface="Calibri-Bold"/>
                <a:ea typeface="Aptos" panose="020B0004020202020204" pitchFamily="34" charset="0"/>
                <a:cs typeface="Calibri-Bold"/>
              </a:rPr>
              <a:t>la cultura, costumbres y tradiciones propias del lugar.</a:t>
            </a:r>
            <a:endParaRPr lang="es-E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solidFill>
                  <a:srgbClr val="000000"/>
                </a:solidFill>
                <a:effectLst/>
                <a:latin typeface="ArialMT"/>
                <a:ea typeface="Aptos" panose="020B0004020202020204" pitchFamily="34" charset="0"/>
                <a:cs typeface="ArialMT"/>
              </a:rPr>
              <a:t>● </a:t>
            </a:r>
            <a:r>
              <a:rPr lang="es-ES" sz="18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Conocer y valorar el </a:t>
            </a:r>
            <a:r>
              <a:rPr lang="es-ES" sz="1800" b="1" kern="100" dirty="0">
                <a:solidFill>
                  <a:srgbClr val="000000"/>
                </a:solidFill>
                <a:effectLst/>
                <a:latin typeface="Calibri-Bold"/>
                <a:ea typeface="Aptos" panose="020B0004020202020204" pitchFamily="34" charset="0"/>
                <a:cs typeface="Calibri-Bold"/>
              </a:rPr>
              <a:t>patrimonio natural e histórico artístico y cultural.</a:t>
            </a:r>
            <a:endParaRPr lang="es-E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solidFill>
                  <a:srgbClr val="000000"/>
                </a:solidFill>
                <a:effectLst/>
                <a:latin typeface="ArialMT"/>
                <a:ea typeface="Aptos" panose="020B0004020202020204" pitchFamily="34" charset="0"/>
                <a:cs typeface="ArialMT"/>
              </a:rPr>
              <a:t>● </a:t>
            </a:r>
            <a:r>
              <a:rPr lang="es-ES" sz="18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Valorar la </a:t>
            </a:r>
            <a:r>
              <a:rPr lang="es-ES" sz="1800" b="1" kern="100" dirty="0">
                <a:solidFill>
                  <a:srgbClr val="000000"/>
                </a:solidFill>
                <a:effectLst/>
                <a:latin typeface="Calibri-Bold"/>
                <a:ea typeface="Aptos" panose="020B0004020202020204" pitchFamily="34" charset="0"/>
                <a:cs typeface="Calibri-Bold"/>
              </a:rPr>
              <a:t>importancia para la salud física, mental y social de la práctica</a:t>
            </a:r>
            <a:endParaRPr lang="es-E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b="1" kern="100" dirty="0">
                <a:solidFill>
                  <a:srgbClr val="000000"/>
                </a:solidFill>
                <a:effectLst/>
                <a:latin typeface="Calibri-Bold"/>
                <a:ea typeface="Aptos" panose="020B0004020202020204" pitchFamily="34" charset="0"/>
                <a:cs typeface="Calibri-Bold"/>
              </a:rPr>
              <a:t>habitual de actividades físico-deportivas en el medio natural</a:t>
            </a:r>
            <a:r>
              <a:rPr lang="es-ES" sz="18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y hacer uso de</a:t>
            </a:r>
            <a:endParaRPr lang="es-E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habilidades sociales y </a:t>
            </a:r>
            <a:r>
              <a:rPr lang="es-ES" sz="1800" b="1" kern="100" dirty="0">
                <a:solidFill>
                  <a:srgbClr val="000000"/>
                </a:solidFill>
                <a:effectLst/>
                <a:latin typeface="Calibri-Bold"/>
                <a:ea typeface="Aptos" panose="020B0004020202020204" pitchFamily="34" charset="0"/>
                <a:cs typeface="Calibri-Bold"/>
              </a:rPr>
              <a:t>diálogo en la resolución de conflictos</a:t>
            </a:r>
            <a:r>
              <a:rPr lang="es-ES" sz="18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t>
            </a:r>
            <a:endParaRPr lang="es-E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solidFill>
                  <a:srgbClr val="000000"/>
                </a:solidFill>
                <a:effectLst/>
                <a:latin typeface="ArialMT"/>
                <a:ea typeface="Aptos" panose="020B0004020202020204" pitchFamily="34" charset="0"/>
                <a:cs typeface="ArialMT"/>
              </a:rPr>
              <a:t>● </a:t>
            </a:r>
            <a:r>
              <a:rPr lang="es-ES" sz="18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Participar en actividades físico-deportivas en entornos naturales, </a:t>
            </a:r>
            <a:r>
              <a:rPr lang="es-ES" sz="1800" b="1" kern="100" dirty="0">
                <a:solidFill>
                  <a:srgbClr val="000000"/>
                </a:solidFill>
                <a:effectLst/>
                <a:latin typeface="Calibri-Bold"/>
                <a:ea typeface="Aptos" panose="020B0004020202020204" pitchFamily="34" charset="0"/>
                <a:cs typeface="Calibri-Bold"/>
              </a:rPr>
              <a:t>disfrutando</a:t>
            </a:r>
            <a:endParaRPr lang="es-E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b="1" kern="100" dirty="0">
                <a:solidFill>
                  <a:srgbClr val="000000"/>
                </a:solidFill>
                <a:effectLst/>
                <a:latin typeface="Calibri-Bold"/>
                <a:ea typeface="Aptos" panose="020B0004020202020204" pitchFamily="34" charset="0"/>
                <a:cs typeface="Calibri-Bold"/>
              </a:rPr>
              <a:t>del entorno de manera sostenible</a:t>
            </a:r>
            <a:r>
              <a:rPr lang="es-ES" sz="18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minimizando el impacto ambiental;</a:t>
            </a:r>
            <a:endParaRPr lang="es-ES"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s-ES" sz="18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aplicando </a:t>
            </a:r>
            <a:r>
              <a:rPr lang="es-ES" sz="1800" b="1" kern="100" dirty="0">
                <a:solidFill>
                  <a:srgbClr val="000000"/>
                </a:solidFill>
                <a:effectLst/>
                <a:latin typeface="Calibri-Bold"/>
                <a:ea typeface="Aptos" panose="020B0004020202020204" pitchFamily="34" charset="0"/>
                <a:cs typeface="Calibri-Bold"/>
              </a:rPr>
              <a:t>normas de seguridad individuales y colectivas</a:t>
            </a:r>
            <a:r>
              <a:rPr lang="es-ES" sz="18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t>
            </a:r>
            <a:endParaRPr lang="es-E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96833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p>
            <a:pPr>
              <a:lnSpc>
                <a:spcPct val="115000"/>
              </a:lnSpc>
              <a:spcAft>
                <a:spcPts val="800"/>
              </a:spcAft>
            </a:pPr>
            <a:r>
              <a:rPr lang="es-ES" sz="2400" b="1" i="1" kern="100" dirty="0">
                <a:solidFill>
                  <a:srgbClr val="D24726"/>
                </a:solidFill>
                <a:effectLst/>
                <a:highlight>
                  <a:srgbClr val="FFFF00"/>
                </a:highlight>
                <a:latin typeface="Aptos" panose="020B0004020202020204" pitchFamily="34" charset="0"/>
                <a:ea typeface="Aptos" panose="020B0004020202020204" pitchFamily="34" charset="0"/>
                <a:cs typeface="Times New Roman" panose="02020603050405020304" pitchFamily="18" charset="0"/>
              </a:rPr>
              <a:t>PROGRAMA:</a:t>
            </a:r>
            <a:r>
              <a:rPr lang="es-ES" sz="2400" i="1" kern="100" dirty="0">
                <a:solidFill>
                  <a:srgbClr val="D24726"/>
                </a:solidFill>
                <a:effectLst/>
                <a:highlight>
                  <a:srgbClr val="FFFF00"/>
                </a:highlight>
                <a:latin typeface="Aptos" panose="020B0004020202020204" pitchFamily="34" charset="0"/>
                <a:ea typeface="Aptos" panose="020B0004020202020204" pitchFamily="34" charset="0"/>
                <a:cs typeface="Times New Roman" panose="02020603050405020304" pitchFamily="18" charset="0"/>
              </a:rPr>
              <a:t> </a:t>
            </a:r>
            <a:r>
              <a:rPr lang="es-ES" sz="2400" b="1" i="1" kern="100" dirty="0">
                <a:solidFill>
                  <a:srgbClr val="D24726"/>
                </a:solidFill>
                <a:effectLst/>
                <a:highlight>
                  <a:srgbClr val="FFFF00"/>
                </a:highlight>
                <a:latin typeface="Aptos" panose="020B0004020202020204" pitchFamily="34" charset="0"/>
                <a:ea typeface="Aptos" panose="020B0004020202020204" pitchFamily="34" charset="0"/>
                <a:cs typeface="Times New Roman" panose="02020603050405020304" pitchFamily="18" charset="0"/>
              </a:rPr>
              <a:t>TENERIFE: MAR Y TIERRA.</a:t>
            </a:r>
            <a:endParaRPr lang="es-ES" sz="2400" i="1" kern="100" dirty="0">
              <a:solidFill>
                <a:srgbClr val="D24726"/>
              </a:solidFill>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p:txBody>
      </p:sp>
      <p:sp>
        <p:nvSpPr>
          <p:cNvPr id="42" name="Marcador de contenido 17"/>
          <p:cNvSpPr txBox="1">
            <a:spLocks/>
          </p:cNvSpPr>
          <p:nvPr/>
        </p:nvSpPr>
        <p:spPr>
          <a:xfrm>
            <a:off x="1066039" y="4571824"/>
            <a:ext cx="2696774" cy="1727376"/>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es-ES"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43" name="Marcador de contenido 17"/>
          <p:cNvSpPr txBox="1">
            <a:spLocks/>
          </p:cNvSpPr>
          <p:nvPr/>
        </p:nvSpPr>
        <p:spPr>
          <a:xfrm>
            <a:off x="4747855" y="4571824"/>
            <a:ext cx="3106367" cy="132405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es-ES"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44" name="Marcador de contenido 17"/>
          <p:cNvSpPr txBox="1">
            <a:spLocks/>
          </p:cNvSpPr>
          <p:nvPr/>
        </p:nvSpPr>
        <p:spPr>
          <a:xfrm>
            <a:off x="8429668" y="4571824"/>
            <a:ext cx="2658635" cy="697760"/>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es-ES"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7" name="CuadroTexto 6">
            <a:extLst>
              <a:ext uri="{FF2B5EF4-FFF2-40B4-BE49-F238E27FC236}">
                <a16:creationId xmlns:a16="http://schemas.microsoft.com/office/drawing/2014/main" id="{D7311BCA-3C19-9239-F65D-001F0025F070}"/>
              </a:ext>
            </a:extLst>
          </p:cNvPr>
          <p:cNvSpPr txBox="1"/>
          <p:nvPr/>
        </p:nvSpPr>
        <p:spPr>
          <a:xfrm>
            <a:off x="590493" y="1331631"/>
            <a:ext cx="6093822" cy="2031325"/>
          </a:xfrm>
          <a:prstGeom prst="rect">
            <a:avLst/>
          </a:prstGeom>
          <a:noFill/>
        </p:spPr>
        <p:txBody>
          <a:bodyPr wrap="square">
            <a:spAutoFit/>
          </a:bodyPr>
          <a:lstStyle/>
          <a:p>
            <a:r>
              <a:rPr lang="es-ES" sz="1800" b="1" dirty="0">
                <a:effectLst/>
                <a:highlight>
                  <a:srgbClr val="D3D3D3"/>
                </a:highlight>
                <a:latin typeface="Times New Roman" panose="02020603050405020304" pitchFamily="18" charset="0"/>
                <a:ea typeface="Times New Roman" panose="02020603050405020304" pitchFamily="18" charset="0"/>
              </a:rPr>
              <a:t>DIA 1º</a:t>
            </a:r>
            <a:r>
              <a:rPr lang="es-ES" sz="1800" b="1" dirty="0">
                <a:effectLst/>
                <a:latin typeface="Times New Roman" panose="02020603050405020304" pitchFamily="18" charset="0"/>
                <a:ea typeface="Times New Roman" panose="02020603050405020304" pitchFamily="18" charset="0"/>
              </a:rPr>
              <a:t> </a:t>
            </a:r>
            <a:r>
              <a:rPr lang="es-ES" sz="1800" b="1" i="1" dirty="0">
                <a:effectLst/>
                <a:highlight>
                  <a:srgbClr val="FFFF00"/>
                </a:highlight>
                <a:latin typeface="Times New Roman" panose="02020603050405020304" pitchFamily="18" charset="0"/>
                <a:ea typeface="Times New Roman" panose="02020603050405020304" pitchFamily="18" charset="0"/>
              </a:rPr>
              <a:t>Salida de</a:t>
            </a:r>
            <a:r>
              <a:rPr lang="es-ES" b="1" i="1" dirty="0">
                <a:highlight>
                  <a:srgbClr val="FFFF00"/>
                </a:highlight>
                <a:latin typeface="Times New Roman" panose="02020603050405020304" pitchFamily="18" charset="0"/>
                <a:ea typeface="Times New Roman" panose="02020603050405020304" pitchFamily="18" charset="0"/>
              </a:rPr>
              <a:t>sde el punto de origen</a:t>
            </a:r>
            <a:r>
              <a:rPr lang="es-ES" sz="1800" b="1" i="1" dirty="0">
                <a:effectLst/>
                <a:latin typeface="Times New Roman" panose="02020603050405020304" pitchFamily="18" charset="0"/>
                <a:ea typeface="Times New Roman" panose="02020603050405020304" pitchFamily="18" charset="0"/>
              </a:rPr>
              <a:t>, a la hora prevista </a:t>
            </a:r>
            <a:r>
              <a:rPr lang="es-ES" sz="1800" b="1" i="1" dirty="0">
                <a:effectLst/>
                <a:highlight>
                  <a:srgbClr val="FFFF00"/>
                </a:highlight>
                <a:latin typeface="Times New Roman" panose="02020603050405020304" pitchFamily="18" charset="0"/>
                <a:ea typeface="Times New Roman" panose="02020603050405020304" pitchFamily="18" charset="0"/>
              </a:rPr>
              <a:t>camino del aeropuerto</a:t>
            </a:r>
            <a:r>
              <a:rPr lang="es-ES" sz="1800" b="1" i="1" dirty="0">
                <a:effectLst/>
                <a:latin typeface="Times New Roman" panose="02020603050405020304" pitchFamily="18" charset="0"/>
                <a:ea typeface="Times New Roman" panose="02020603050405020304" pitchFamily="18" charset="0"/>
              </a:rPr>
              <a:t>. Salida del vuelo a las XX.XX y llegada a las XX.XX, al aeropuerto de Tenerife Norte. Recogida y Traslados al hotel, para instalación, presentación del programa, </a:t>
            </a:r>
            <a:r>
              <a:rPr lang="es-ES" b="1" i="1" dirty="0">
                <a:latin typeface="Times New Roman" panose="02020603050405020304" pitchFamily="18" charset="0"/>
                <a:ea typeface="Times New Roman" panose="02020603050405020304" pitchFamily="18" charset="0"/>
              </a:rPr>
              <a:t>disfrutar del hotel, </a:t>
            </a:r>
            <a:r>
              <a:rPr lang="es-ES" sz="1800" b="1" i="1" dirty="0">
                <a:effectLst/>
                <a:latin typeface="Times New Roman" panose="02020603050405020304" pitchFamily="18" charset="0"/>
                <a:ea typeface="Times New Roman" panose="02020603050405020304" pitchFamily="18" charset="0"/>
              </a:rPr>
              <a:t>paseo</a:t>
            </a:r>
            <a:r>
              <a:rPr lang="es-ES" sz="1800" b="1" dirty="0">
                <a:effectLst/>
                <a:latin typeface="Times New Roman" panose="02020603050405020304" pitchFamily="18" charset="0"/>
                <a:ea typeface="Times New Roman" panose="02020603050405020304" pitchFamily="18" charset="0"/>
              </a:rPr>
              <a:t> </a:t>
            </a:r>
            <a:r>
              <a:rPr lang="es-ES" sz="1800" b="1" i="1" dirty="0">
                <a:effectLst/>
                <a:latin typeface="Times New Roman" panose="02020603050405020304" pitchFamily="18" charset="0"/>
                <a:ea typeface="Times New Roman" panose="02020603050405020304" pitchFamily="18" charset="0"/>
              </a:rPr>
              <a:t>y velada nocturna, en régimen de cena y alojamiento. </a:t>
            </a:r>
            <a:endParaRPr lang="es-ES" sz="1400" dirty="0">
              <a:effectLst/>
              <a:latin typeface="Times New Roman" panose="02020603050405020304" pitchFamily="18" charset="0"/>
              <a:ea typeface="Times New Roman" panose="02020603050405020304" pitchFamily="18" charset="0"/>
            </a:endParaRPr>
          </a:p>
          <a:p>
            <a:r>
              <a:rPr lang="es-ES" sz="1800" b="1" dirty="0">
                <a:solidFill>
                  <a:srgbClr val="000000"/>
                </a:solidFill>
                <a:effectLst/>
                <a:latin typeface="Calibri" panose="020F0502020204030204" pitchFamily="34" charset="0"/>
                <a:ea typeface="Aptos" panose="020B0004020202020204" pitchFamily="34" charset="0"/>
              </a:rPr>
              <a:t> </a:t>
            </a:r>
            <a:endParaRPr lang="es-ES" sz="1400" dirty="0">
              <a:solidFill>
                <a:srgbClr val="000000"/>
              </a:solidFill>
              <a:effectLst/>
              <a:latin typeface="Calibri" panose="020F0502020204030204" pitchFamily="34" charset="0"/>
              <a:ea typeface="Aptos" panose="020B0004020202020204" pitchFamily="34" charset="0"/>
            </a:endParaRPr>
          </a:p>
        </p:txBody>
      </p:sp>
      <p:pic>
        <p:nvPicPr>
          <p:cNvPr id="4" name="Imagen 3" descr="Un grupo de alberca&#10;&#10;Descripción generada automáticamente">
            <a:extLst>
              <a:ext uri="{FF2B5EF4-FFF2-40B4-BE49-F238E27FC236}">
                <a16:creationId xmlns:a16="http://schemas.microsoft.com/office/drawing/2014/main" id="{08A667F2-7FB7-722C-E26D-4A8EE4124D46}"/>
              </a:ext>
            </a:extLst>
          </p:cNvPr>
          <p:cNvPicPr>
            <a:picLocks noChangeAspect="1"/>
          </p:cNvPicPr>
          <p:nvPr/>
        </p:nvPicPr>
        <p:blipFill>
          <a:blip r:embed="rId3"/>
          <a:stretch>
            <a:fillRect/>
          </a:stretch>
        </p:blipFill>
        <p:spPr>
          <a:xfrm>
            <a:off x="260283" y="3049448"/>
            <a:ext cx="5931511" cy="3495044"/>
          </a:xfrm>
          <a:prstGeom prst="rect">
            <a:avLst/>
          </a:prstGeom>
        </p:spPr>
      </p:pic>
      <p:pic>
        <p:nvPicPr>
          <p:cNvPr id="6" name="Imagen 5" descr="Una sala de estar&#10;&#10;Descripción generada automáticamente con confianza media">
            <a:extLst>
              <a:ext uri="{FF2B5EF4-FFF2-40B4-BE49-F238E27FC236}">
                <a16:creationId xmlns:a16="http://schemas.microsoft.com/office/drawing/2014/main" id="{921865C5-D117-29C5-FEDE-CE709B717796}"/>
              </a:ext>
            </a:extLst>
          </p:cNvPr>
          <p:cNvPicPr>
            <a:picLocks noChangeAspect="1"/>
          </p:cNvPicPr>
          <p:nvPr/>
        </p:nvPicPr>
        <p:blipFill>
          <a:blip r:embed="rId4"/>
          <a:stretch>
            <a:fillRect/>
          </a:stretch>
        </p:blipFill>
        <p:spPr>
          <a:xfrm>
            <a:off x="6884126" y="313509"/>
            <a:ext cx="5047591" cy="2860766"/>
          </a:xfrm>
          <a:prstGeom prst="rect">
            <a:avLst/>
          </a:prstGeom>
        </p:spPr>
      </p:pic>
      <p:pic>
        <p:nvPicPr>
          <p:cNvPr id="10" name="Imagen 9" descr="Alberca con agua&#10;&#10;Descripción generada automáticamente con confianza media">
            <a:extLst>
              <a:ext uri="{FF2B5EF4-FFF2-40B4-BE49-F238E27FC236}">
                <a16:creationId xmlns:a16="http://schemas.microsoft.com/office/drawing/2014/main" id="{99C3D221-1DCE-94A8-C745-5B1563E6C694}"/>
              </a:ext>
            </a:extLst>
          </p:cNvPr>
          <p:cNvPicPr>
            <a:picLocks noChangeAspect="1"/>
          </p:cNvPicPr>
          <p:nvPr/>
        </p:nvPicPr>
        <p:blipFill>
          <a:blip r:embed="rId5"/>
          <a:stretch>
            <a:fillRect/>
          </a:stretch>
        </p:blipFill>
        <p:spPr>
          <a:xfrm>
            <a:off x="6879093" y="3362956"/>
            <a:ext cx="5047591" cy="3251549"/>
          </a:xfrm>
          <a:prstGeom prst="rect">
            <a:avLst/>
          </a:prstGeom>
        </p:spPr>
      </p:pic>
    </p:spTree>
    <p:extLst>
      <p:ext uri="{BB962C8B-B14F-4D97-AF65-F5344CB8AC3E}">
        <p14:creationId xmlns:p14="http://schemas.microsoft.com/office/powerpoint/2010/main" val="1328676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3709A1-2EFE-E498-B344-A53CD389158D}"/>
              </a:ext>
            </a:extLst>
          </p:cNvPr>
          <p:cNvSpPr>
            <a:spLocks noGrp="1"/>
          </p:cNvSpPr>
          <p:nvPr>
            <p:ph type="title"/>
          </p:nvPr>
        </p:nvSpPr>
        <p:spPr/>
        <p:txBody>
          <a:bodyPr/>
          <a:lstStyle/>
          <a:p>
            <a:r>
              <a:rPr lang="es-ES" b="1" i="1" dirty="0">
                <a:solidFill>
                  <a:srgbClr val="D24726"/>
                </a:solidFill>
                <a:highlight>
                  <a:srgbClr val="FFFF00"/>
                </a:highlight>
              </a:rPr>
              <a:t>LA LAGUNA.</a:t>
            </a:r>
          </a:p>
        </p:txBody>
      </p:sp>
      <p:sp>
        <p:nvSpPr>
          <p:cNvPr id="5" name="CuadroTexto 4">
            <a:extLst>
              <a:ext uri="{FF2B5EF4-FFF2-40B4-BE49-F238E27FC236}">
                <a16:creationId xmlns:a16="http://schemas.microsoft.com/office/drawing/2014/main" id="{C2B00910-18FE-42BC-B085-6C2580758DE4}"/>
              </a:ext>
            </a:extLst>
          </p:cNvPr>
          <p:cNvSpPr txBox="1"/>
          <p:nvPr/>
        </p:nvSpPr>
        <p:spPr>
          <a:xfrm>
            <a:off x="521207" y="1349889"/>
            <a:ext cx="6093822" cy="3139321"/>
          </a:xfrm>
          <a:prstGeom prst="rect">
            <a:avLst/>
          </a:prstGeom>
          <a:noFill/>
        </p:spPr>
        <p:txBody>
          <a:bodyPr wrap="square">
            <a:spAutoFit/>
          </a:bodyPr>
          <a:lstStyle/>
          <a:p>
            <a:r>
              <a:rPr lang="es-ES" sz="1800" b="1" dirty="0">
                <a:solidFill>
                  <a:srgbClr val="000000"/>
                </a:solidFill>
                <a:effectLst/>
                <a:latin typeface="Calibri" panose="020F0502020204030204" pitchFamily="34" charset="0"/>
                <a:ea typeface="Aptos" panose="020B0004020202020204" pitchFamily="34" charset="0"/>
              </a:rPr>
              <a:t>Día 2- Desayuno. Salida hacia Santa Cruz /Laguna (</a:t>
            </a:r>
            <a:r>
              <a:rPr lang="es-ES" sz="1800" dirty="0">
                <a:solidFill>
                  <a:srgbClr val="000000"/>
                </a:solidFill>
                <a:effectLst/>
                <a:latin typeface="Calibri" panose="020F0502020204030204" pitchFamily="34" charset="0"/>
                <a:ea typeface="Aptos" panose="020B0004020202020204" pitchFamily="34" charset="0"/>
              </a:rPr>
              <a:t>½ día). </a:t>
            </a:r>
            <a:endParaRPr lang="es-ES" sz="1400" dirty="0">
              <a:solidFill>
                <a:srgbClr val="000000"/>
              </a:solidFill>
              <a:effectLst/>
              <a:latin typeface="Calibri" panose="020F0502020204030204" pitchFamily="34" charset="0"/>
              <a:ea typeface="Aptos" panose="020B0004020202020204" pitchFamily="34" charset="0"/>
            </a:endParaRPr>
          </a:p>
          <a:p>
            <a:r>
              <a:rPr lang="es-ES" sz="1800" dirty="0">
                <a:solidFill>
                  <a:srgbClr val="000000"/>
                </a:solidFill>
                <a:effectLst/>
                <a:latin typeface="Calibri" panose="020F0502020204030204" pitchFamily="34" charset="0"/>
                <a:ea typeface="Aptos" panose="020B0004020202020204" pitchFamily="34" charset="0"/>
              </a:rPr>
              <a:t>Salida en dirección a la ciudad de La Laguna, declarada Bien Cultural y Patrimonio de la Humanidad por la Unesco en 1999. Sus calles, marcadas por una atractiva actividad comercial, gastronómica y de ocio, están llenas de monumentos y edificios históricos. Continuamos hacia la capital de la isla, Santa Cruz de Tenerife, una ciudad cosmopolita y fascinante. Pasaremos por lugares de interés, parques como el García Sanabria, edificios emblemáticos entre los que destacan el Auditorio de Tenerife Adán Martín, … Plaza de España –declarada “Plaza de interés Insular”- </a:t>
            </a:r>
            <a:endParaRPr lang="es-ES" sz="1400" dirty="0">
              <a:solidFill>
                <a:srgbClr val="000000"/>
              </a:solidFill>
              <a:effectLst/>
              <a:latin typeface="Calibri" panose="020F0502020204030204" pitchFamily="34" charset="0"/>
              <a:ea typeface="Aptos" panose="020B0004020202020204" pitchFamily="34" charset="0"/>
            </a:endParaRPr>
          </a:p>
        </p:txBody>
      </p:sp>
      <p:pic>
        <p:nvPicPr>
          <p:cNvPr id="8" name="Imagen 7">
            <a:extLst>
              <a:ext uri="{FF2B5EF4-FFF2-40B4-BE49-F238E27FC236}">
                <a16:creationId xmlns:a16="http://schemas.microsoft.com/office/drawing/2014/main" id="{1E6092C1-62DE-63D5-1870-794AECB170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84315" y="1331631"/>
            <a:ext cx="5255135" cy="5078313"/>
          </a:xfrm>
          <a:prstGeom prst="rect">
            <a:avLst/>
          </a:prstGeom>
          <a:noFill/>
          <a:ln>
            <a:noFill/>
          </a:ln>
        </p:spPr>
      </p:pic>
    </p:spTree>
    <p:extLst>
      <p:ext uri="{BB962C8B-B14F-4D97-AF65-F5344CB8AC3E}">
        <p14:creationId xmlns:p14="http://schemas.microsoft.com/office/powerpoint/2010/main" val="3884341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2C136C-A91A-4726-7E86-C1F718731467}"/>
              </a:ext>
            </a:extLst>
          </p:cNvPr>
          <p:cNvSpPr>
            <a:spLocks noGrp="1"/>
          </p:cNvSpPr>
          <p:nvPr>
            <p:ph type="title"/>
          </p:nvPr>
        </p:nvSpPr>
        <p:spPr>
          <a:xfrm>
            <a:off x="301924" y="854706"/>
            <a:ext cx="6876288" cy="640080"/>
          </a:xfrm>
        </p:spPr>
        <p:txBody>
          <a:bodyPr>
            <a:normAutofit fontScale="90000"/>
          </a:bodyPr>
          <a:lstStyle/>
          <a:p>
            <a:r>
              <a:rPr lang="es-ES" b="1" i="1" dirty="0">
                <a:solidFill>
                  <a:srgbClr val="C00000"/>
                </a:solidFill>
                <a:highlight>
                  <a:srgbClr val="FFFF00"/>
                </a:highlight>
              </a:rPr>
              <a:t>LA LAGUNA</a:t>
            </a:r>
            <a:r>
              <a:rPr lang="es-ES" dirty="0">
                <a:solidFill>
                  <a:srgbClr val="C00000"/>
                </a:solidFill>
                <a:highlight>
                  <a:srgbClr val="FFFF00"/>
                </a:highlight>
              </a:rPr>
              <a:t>. </a:t>
            </a:r>
            <a:r>
              <a:rPr lang="es-ES" b="1" i="0" dirty="0">
                <a:solidFill>
                  <a:srgbClr val="0070C0"/>
                </a:solidFill>
                <a:effectLst/>
                <a:highlight>
                  <a:srgbClr val="FFFF00"/>
                </a:highlight>
                <a:latin typeface="Muli"/>
              </a:rPr>
              <a:t>Plaza del Adelantado</a:t>
            </a:r>
            <a:br>
              <a:rPr lang="es-ES" b="1" i="0" dirty="0">
                <a:solidFill>
                  <a:srgbClr val="262626"/>
                </a:solidFill>
                <a:effectLst/>
                <a:latin typeface="Muli"/>
              </a:rPr>
            </a:br>
            <a:endParaRPr lang="es-ES" dirty="0"/>
          </a:p>
        </p:txBody>
      </p:sp>
      <p:sp>
        <p:nvSpPr>
          <p:cNvPr id="5" name="CuadroTexto 4">
            <a:extLst>
              <a:ext uri="{FF2B5EF4-FFF2-40B4-BE49-F238E27FC236}">
                <a16:creationId xmlns:a16="http://schemas.microsoft.com/office/drawing/2014/main" id="{935B3E57-8411-0D8D-504D-72EB6599C685}"/>
              </a:ext>
            </a:extLst>
          </p:cNvPr>
          <p:cNvSpPr txBox="1"/>
          <p:nvPr/>
        </p:nvSpPr>
        <p:spPr>
          <a:xfrm>
            <a:off x="301925" y="1017917"/>
            <a:ext cx="6876288" cy="6186309"/>
          </a:xfrm>
          <a:prstGeom prst="rect">
            <a:avLst/>
          </a:prstGeom>
          <a:noFill/>
        </p:spPr>
        <p:txBody>
          <a:bodyPr wrap="square">
            <a:spAutoFit/>
          </a:bodyPr>
          <a:lstStyle/>
          <a:p>
            <a:pPr algn="l"/>
            <a:r>
              <a:rPr lang="es-ES" b="0" i="0" dirty="0">
                <a:solidFill>
                  <a:srgbClr val="707070"/>
                </a:solidFill>
                <a:effectLst/>
                <a:highlight>
                  <a:srgbClr val="FFFF00"/>
                </a:highlight>
                <a:latin typeface="Muli"/>
              </a:rPr>
              <a:t>La mejor manera de comenzar a </a:t>
            </a:r>
            <a:r>
              <a:rPr lang="es-ES" b="1" i="0" dirty="0">
                <a:solidFill>
                  <a:srgbClr val="707070"/>
                </a:solidFill>
                <a:effectLst/>
                <a:highlight>
                  <a:srgbClr val="FFFF00"/>
                </a:highlight>
                <a:latin typeface="Muli"/>
              </a:rPr>
              <a:t>visitar La Laguna</a:t>
            </a:r>
            <a:r>
              <a:rPr lang="es-ES" b="0" i="0" dirty="0">
                <a:solidFill>
                  <a:srgbClr val="707070"/>
                </a:solidFill>
                <a:effectLst/>
                <a:highlight>
                  <a:srgbClr val="FFFF00"/>
                </a:highlight>
                <a:latin typeface="Muli"/>
              </a:rPr>
              <a:t> es por la </a:t>
            </a:r>
            <a:r>
              <a:rPr lang="es-ES" b="1" i="0" dirty="0">
                <a:solidFill>
                  <a:srgbClr val="707070"/>
                </a:solidFill>
                <a:effectLst/>
                <a:highlight>
                  <a:srgbClr val="FFFF00"/>
                </a:highlight>
                <a:latin typeface="Muli"/>
              </a:rPr>
              <a:t>Plaza del Adelantado</a:t>
            </a:r>
            <a:r>
              <a:rPr lang="es-ES" b="0" i="0" dirty="0">
                <a:solidFill>
                  <a:srgbClr val="707070"/>
                </a:solidFill>
                <a:effectLst/>
                <a:highlight>
                  <a:srgbClr val="FFFF00"/>
                </a:highlight>
                <a:latin typeface="Muli"/>
              </a:rPr>
              <a:t>. En pleno centro, recibe su nombre del primer Adelantado o alto dignatario que llevaba a cabo una empresa pública, Alonso Fernández de Lugo. Este fue quien llevó a cabo la conquista de Tenerife y La Palma, y residió a comienzos del siglo XVI en un extremo de la plaza, en una parte de lo que hoy es el Convento de Santa Catalina de Siena.</a:t>
            </a:r>
          </a:p>
          <a:p>
            <a:pPr algn="l"/>
            <a:r>
              <a:rPr lang="es-ES" b="0" i="0" dirty="0">
                <a:solidFill>
                  <a:srgbClr val="707070"/>
                </a:solidFill>
                <a:effectLst/>
                <a:latin typeface="Muli"/>
              </a:rPr>
              <a:t>Fue edificada para ser la </a:t>
            </a:r>
            <a:r>
              <a:rPr lang="es-ES" b="1" i="0" dirty="0">
                <a:solidFill>
                  <a:srgbClr val="707070"/>
                </a:solidFill>
                <a:effectLst/>
                <a:latin typeface="Muli"/>
              </a:rPr>
              <a:t>plaza mayor de La Laguna</a:t>
            </a:r>
            <a:r>
              <a:rPr lang="es-ES" b="0" i="0" dirty="0">
                <a:solidFill>
                  <a:srgbClr val="707070"/>
                </a:solidFill>
                <a:effectLst/>
                <a:latin typeface="Muli"/>
              </a:rPr>
              <a:t> y, por tanto, en ella tenían lugar los actos públicos más importantes de la ciudad como fiestas, mercados, procesiones o hasta ejecución de penas. Uno de sus elementos más característicos es la </a:t>
            </a:r>
            <a:r>
              <a:rPr lang="es-ES" b="1" i="0" dirty="0">
                <a:solidFill>
                  <a:srgbClr val="707070"/>
                </a:solidFill>
                <a:effectLst/>
                <a:latin typeface="Muli"/>
              </a:rPr>
              <a:t>fuente central</a:t>
            </a:r>
            <a:r>
              <a:rPr lang="es-ES" b="0" i="0" dirty="0">
                <a:solidFill>
                  <a:srgbClr val="707070"/>
                </a:solidFill>
                <a:effectLst/>
                <a:latin typeface="Muli"/>
              </a:rPr>
              <a:t>, la más antigua que ver en La Laguna y realizada en mármol en Marsella. Vino en un buque desde Francia y hoy todavía podemos contemplarla.</a:t>
            </a:r>
          </a:p>
          <a:p>
            <a:pPr algn="l"/>
            <a:r>
              <a:rPr lang="es-ES" b="0" i="0" dirty="0">
                <a:solidFill>
                  <a:srgbClr val="707070"/>
                </a:solidFill>
                <a:effectLst/>
                <a:latin typeface="Muli"/>
              </a:rPr>
              <a:t>Por supuesto, como plaza mayor que fue, está rodeada de importantes y bellos edificios. En primer lugar, la </a:t>
            </a:r>
            <a:r>
              <a:rPr lang="es-ES" b="1" i="0" dirty="0">
                <a:solidFill>
                  <a:srgbClr val="707070"/>
                </a:solidFill>
                <a:effectLst/>
                <a:latin typeface="Muli"/>
              </a:rPr>
              <a:t>Casa del Santo Padre Anchieta</a:t>
            </a:r>
            <a:r>
              <a:rPr lang="es-ES" b="0" i="0" dirty="0">
                <a:solidFill>
                  <a:srgbClr val="707070"/>
                </a:solidFill>
                <a:effectLst/>
                <a:latin typeface="Muli"/>
              </a:rPr>
              <a:t>, la que fue casa natal de </a:t>
            </a:r>
            <a:r>
              <a:rPr lang="es-ES" b="0" i="0" u="none" strike="noStrike" dirty="0">
                <a:solidFill>
                  <a:srgbClr val="EA361F"/>
                </a:solidFill>
                <a:effectLst/>
                <a:latin typeface="Muli"/>
                <a:hlinkClick r:id="rId2"/>
              </a:rPr>
              <a:t>San José Anchieta</a:t>
            </a:r>
            <a:r>
              <a:rPr lang="es-ES" b="0" i="0" dirty="0">
                <a:solidFill>
                  <a:srgbClr val="707070"/>
                </a:solidFill>
                <a:effectLst/>
                <a:latin typeface="Muli"/>
              </a:rPr>
              <a:t>, un misionario jesuita y santo tinerfeño considerado uno de los fundadores de Río de Janeiro y São Paulo. También encontramos la pequeña </a:t>
            </a:r>
            <a:r>
              <a:rPr lang="es-ES" b="1" i="0" dirty="0">
                <a:solidFill>
                  <a:srgbClr val="707070"/>
                </a:solidFill>
                <a:effectLst/>
                <a:latin typeface="Muli"/>
              </a:rPr>
              <a:t>Ermita de San Miguel</a:t>
            </a:r>
            <a:r>
              <a:rPr lang="es-ES" b="0" i="0" dirty="0">
                <a:solidFill>
                  <a:srgbClr val="707070"/>
                </a:solidFill>
                <a:effectLst/>
                <a:latin typeface="Muli"/>
              </a:rPr>
              <a:t>, construida en el siglo XVI, el Palacio de Nava y el Monasterio de Santa Catalina de Siena, de los que te hablaremos a continuación.</a:t>
            </a:r>
          </a:p>
          <a:p>
            <a:br>
              <a:rPr lang="es-ES" dirty="0"/>
            </a:br>
            <a:endParaRPr lang="es-ES" dirty="0"/>
          </a:p>
        </p:txBody>
      </p:sp>
      <p:pic>
        <p:nvPicPr>
          <p:cNvPr id="7" name="Imagen 6" descr="Imagen que contiene exterior, planta, árbol, jirafa&#10;&#10;Descripción generada automáticamente">
            <a:extLst>
              <a:ext uri="{FF2B5EF4-FFF2-40B4-BE49-F238E27FC236}">
                <a16:creationId xmlns:a16="http://schemas.microsoft.com/office/drawing/2014/main" id="{7F36DFC5-A711-19D8-C340-5DA825C346D0}"/>
              </a:ext>
            </a:extLst>
          </p:cNvPr>
          <p:cNvPicPr>
            <a:picLocks noChangeAspect="1"/>
          </p:cNvPicPr>
          <p:nvPr/>
        </p:nvPicPr>
        <p:blipFill>
          <a:blip r:embed="rId3"/>
          <a:stretch>
            <a:fillRect/>
          </a:stretch>
        </p:blipFill>
        <p:spPr>
          <a:xfrm>
            <a:off x="7332453" y="3585666"/>
            <a:ext cx="4557622" cy="3036516"/>
          </a:xfrm>
          <a:prstGeom prst="rect">
            <a:avLst/>
          </a:prstGeom>
        </p:spPr>
      </p:pic>
      <p:pic>
        <p:nvPicPr>
          <p:cNvPr id="9" name="Imagen 8" descr="Una torre con un reloj en la fachada de un edificio&#10;&#10;Descripción generada automáticamente con confianza media">
            <a:extLst>
              <a:ext uri="{FF2B5EF4-FFF2-40B4-BE49-F238E27FC236}">
                <a16:creationId xmlns:a16="http://schemas.microsoft.com/office/drawing/2014/main" id="{8D0BB968-BB03-6DC4-3246-789D3689FB6A}"/>
              </a:ext>
            </a:extLst>
          </p:cNvPr>
          <p:cNvPicPr>
            <a:picLocks noChangeAspect="1"/>
          </p:cNvPicPr>
          <p:nvPr/>
        </p:nvPicPr>
        <p:blipFill>
          <a:blip r:embed="rId4"/>
          <a:stretch>
            <a:fillRect/>
          </a:stretch>
        </p:blipFill>
        <p:spPr>
          <a:xfrm>
            <a:off x="7332453" y="302843"/>
            <a:ext cx="4557621" cy="3147723"/>
          </a:xfrm>
          <a:prstGeom prst="rect">
            <a:avLst/>
          </a:prstGeom>
        </p:spPr>
      </p:pic>
    </p:spTree>
    <p:extLst>
      <p:ext uri="{BB962C8B-B14F-4D97-AF65-F5344CB8AC3E}">
        <p14:creationId xmlns:p14="http://schemas.microsoft.com/office/powerpoint/2010/main" val="3876251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988A80-17DE-6E2E-05AE-6B33ED19F908}"/>
              </a:ext>
            </a:extLst>
          </p:cNvPr>
          <p:cNvSpPr>
            <a:spLocks noGrp="1"/>
          </p:cNvSpPr>
          <p:nvPr>
            <p:ph type="title"/>
          </p:nvPr>
        </p:nvSpPr>
        <p:spPr/>
        <p:txBody>
          <a:bodyPr>
            <a:normAutofit fontScale="90000"/>
          </a:bodyPr>
          <a:lstStyle/>
          <a:p>
            <a:r>
              <a:rPr lang="es-ES" b="1" i="0" dirty="0">
                <a:solidFill>
                  <a:srgbClr val="0070C0"/>
                </a:solidFill>
                <a:effectLst/>
                <a:highlight>
                  <a:srgbClr val="FFFF00"/>
                </a:highlight>
                <a:latin typeface="Muli"/>
              </a:rPr>
              <a:t>La Laguna. Casa Lercaro (Museo de Historia y Antropología de Tenerife). </a:t>
            </a:r>
            <a:br>
              <a:rPr lang="es-ES" b="1" i="0" dirty="0">
                <a:solidFill>
                  <a:srgbClr val="262626"/>
                </a:solidFill>
                <a:effectLst/>
                <a:latin typeface="Muli"/>
              </a:rPr>
            </a:br>
            <a:endParaRPr lang="es-ES" dirty="0"/>
          </a:p>
        </p:txBody>
      </p:sp>
      <p:sp>
        <p:nvSpPr>
          <p:cNvPr id="5" name="CuadroTexto 4">
            <a:extLst>
              <a:ext uri="{FF2B5EF4-FFF2-40B4-BE49-F238E27FC236}">
                <a16:creationId xmlns:a16="http://schemas.microsoft.com/office/drawing/2014/main" id="{1822C3E1-481C-38B2-F3D7-F86E11EAC5A0}"/>
              </a:ext>
            </a:extLst>
          </p:cNvPr>
          <p:cNvSpPr txBox="1"/>
          <p:nvPr/>
        </p:nvSpPr>
        <p:spPr>
          <a:xfrm>
            <a:off x="232914" y="2321561"/>
            <a:ext cx="8039818" cy="4524315"/>
          </a:xfrm>
          <a:prstGeom prst="rect">
            <a:avLst/>
          </a:prstGeom>
          <a:noFill/>
        </p:spPr>
        <p:txBody>
          <a:bodyPr wrap="square">
            <a:spAutoFit/>
          </a:bodyPr>
          <a:lstStyle/>
          <a:p>
            <a:pPr algn="l"/>
            <a:r>
              <a:rPr lang="es-ES" b="0" i="0" dirty="0">
                <a:solidFill>
                  <a:srgbClr val="707070"/>
                </a:solidFill>
                <a:effectLst/>
                <a:latin typeface="Muli"/>
              </a:rPr>
              <a:t>Siguiendo con la lista de casas señoriales </a:t>
            </a:r>
            <a:r>
              <a:rPr lang="es-ES" b="1" i="0" dirty="0">
                <a:solidFill>
                  <a:srgbClr val="707070"/>
                </a:solidFill>
                <a:effectLst/>
                <a:latin typeface="Muli"/>
              </a:rPr>
              <a:t>que visitar en La Laguna</a:t>
            </a:r>
            <a:r>
              <a:rPr lang="es-ES" b="0" i="0" dirty="0">
                <a:solidFill>
                  <a:srgbClr val="707070"/>
                </a:solidFill>
                <a:effectLst/>
                <a:latin typeface="Muli"/>
              </a:rPr>
              <a:t>, la </a:t>
            </a:r>
            <a:r>
              <a:rPr lang="es-ES" b="1" i="0" dirty="0">
                <a:solidFill>
                  <a:srgbClr val="707070"/>
                </a:solidFill>
                <a:effectLst/>
                <a:latin typeface="Muli"/>
              </a:rPr>
              <a:t>Casa Lercaro</a:t>
            </a:r>
            <a:r>
              <a:rPr lang="es-ES" b="0" i="0" dirty="0">
                <a:solidFill>
                  <a:srgbClr val="707070"/>
                </a:solidFill>
                <a:effectLst/>
                <a:latin typeface="Muli"/>
              </a:rPr>
              <a:t> es otra que no puedes dejar de ver. Esta, como la que podemos encontrar en La Orotava, perteneció a la acaudalada familia Lercaro, una de las más influyentes de Tenerife durante los siglos XVI y XVII y de origen genovés.</a:t>
            </a:r>
            <a:br>
              <a:rPr lang="es-ES" b="0" i="0" dirty="0">
                <a:solidFill>
                  <a:srgbClr val="707070"/>
                </a:solidFill>
                <a:effectLst/>
                <a:latin typeface="Muli"/>
              </a:rPr>
            </a:br>
            <a:r>
              <a:rPr lang="es-ES" b="0" i="0" dirty="0">
                <a:solidFill>
                  <a:srgbClr val="707070"/>
                </a:solidFill>
                <a:effectLst/>
                <a:latin typeface="Muli"/>
              </a:rPr>
              <a:t>La fachada ya te enamorará, con un espectacular pórtico y el escudo de la familia. Sin embargo, el interior es una auténtica joya, con un patio donde la madera es la auténtica protagonista.</a:t>
            </a:r>
          </a:p>
          <a:p>
            <a:pPr algn="l"/>
            <a:r>
              <a:rPr lang="es-ES" b="0" i="0" dirty="0">
                <a:solidFill>
                  <a:srgbClr val="707070"/>
                </a:solidFill>
                <a:effectLst/>
                <a:latin typeface="Muli"/>
              </a:rPr>
              <a:t>Eso sí, antes de visitarla tienes que saber algo. Cuenta una leyenda que Catalina Lercaro, la hija de la familia, al no querer casarse con el hombre que le habían asignado, se arrojó del pozo que hay en el patio de la casa. Desde ese momento, ha habido numerosos testimonios que aseguran haberla visto vagando por sus pasillos…</a:t>
            </a:r>
            <a:br>
              <a:rPr lang="es-ES" b="0" i="0" dirty="0">
                <a:solidFill>
                  <a:srgbClr val="707070"/>
                </a:solidFill>
                <a:effectLst/>
                <a:latin typeface="Muli"/>
              </a:rPr>
            </a:br>
            <a:r>
              <a:rPr lang="es-ES" b="0" i="0" dirty="0">
                <a:solidFill>
                  <a:srgbClr val="707070"/>
                </a:solidFill>
                <a:effectLst/>
                <a:latin typeface="Muli"/>
              </a:rPr>
              <a:t>Casa encantada o no, desde 1993 acoge el </a:t>
            </a:r>
            <a:r>
              <a:rPr lang="es-ES" b="1" i="0" dirty="0">
                <a:solidFill>
                  <a:srgbClr val="707070"/>
                </a:solidFill>
                <a:effectLst/>
                <a:latin typeface="Muli"/>
              </a:rPr>
              <a:t>Museo de Historia y Antropología de Tenerife</a:t>
            </a:r>
            <a:r>
              <a:rPr lang="es-ES" b="0" i="0" dirty="0">
                <a:solidFill>
                  <a:srgbClr val="707070"/>
                </a:solidFill>
                <a:effectLst/>
                <a:latin typeface="Muli"/>
              </a:rPr>
              <a:t>, en el que podrás aprender sobre la historia de la isla, aproximadamente del período que va desde los siglos XV al XX. También hay exposiciones temporales y se organizan eventos.</a:t>
            </a:r>
          </a:p>
        </p:txBody>
      </p:sp>
      <p:pic>
        <p:nvPicPr>
          <p:cNvPr id="7" name="Imagen 6" descr="Torre de un edificio de ladrillo&#10;&#10;Descripción generada automáticamente">
            <a:extLst>
              <a:ext uri="{FF2B5EF4-FFF2-40B4-BE49-F238E27FC236}">
                <a16:creationId xmlns:a16="http://schemas.microsoft.com/office/drawing/2014/main" id="{9A07A806-63AE-2374-8D9F-6A0E9198B583}"/>
              </a:ext>
            </a:extLst>
          </p:cNvPr>
          <p:cNvPicPr>
            <a:picLocks noChangeAspect="1"/>
          </p:cNvPicPr>
          <p:nvPr/>
        </p:nvPicPr>
        <p:blipFill>
          <a:blip r:embed="rId2"/>
          <a:stretch>
            <a:fillRect/>
          </a:stretch>
        </p:blipFill>
        <p:spPr>
          <a:xfrm>
            <a:off x="8197970" y="2321561"/>
            <a:ext cx="3689230" cy="4162599"/>
          </a:xfrm>
          <a:prstGeom prst="rect">
            <a:avLst/>
          </a:prstGeom>
        </p:spPr>
      </p:pic>
    </p:spTree>
    <p:extLst>
      <p:ext uri="{BB962C8B-B14F-4D97-AF65-F5344CB8AC3E}">
        <p14:creationId xmlns:p14="http://schemas.microsoft.com/office/powerpoint/2010/main" val="3397210025"/>
      </p:ext>
    </p:extLst>
  </p:cSld>
  <p:clrMapOvr>
    <a:masterClrMapping/>
  </p:clrMapOvr>
</p:sld>
</file>

<file path=ppt/theme/theme1.xml><?xml version="1.0" encoding="utf-8"?>
<a:theme xmlns:a="http://schemas.openxmlformats.org/drawingml/2006/main" name="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0957334_TF10001108_Win32" id="{08D89365-2E4C-432D-9349-8DF9B80AEEA1}" vid="{010FF314-90DF-4A21-BD0D-ADCBA34234AC}"/>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{58AD2C06-C759-42E3-8156-C7A0B5E9572D}tf10001108_win32</Template>
  <TotalTime>265</TotalTime>
  <Words>3361</Words>
  <Application>Microsoft Office PowerPoint</Application>
  <PresentationFormat>Panorámica</PresentationFormat>
  <Paragraphs>130</Paragraphs>
  <Slides>24</Slides>
  <Notes>9</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24</vt:i4>
      </vt:variant>
    </vt:vector>
  </HeadingPairs>
  <TitlesOfParts>
    <vt:vector size="39" baseType="lpstr">
      <vt:lpstr>Aptos</vt:lpstr>
      <vt:lpstr>Arial</vt:lpstr>
      <vt:lpstr>Arial-BoldItalicMT</vt:lpstr>
      <vt:lpstr>ArialMT</vt:lpstr>
      <vt:lpstr>Calibri</vt:lpstr>
      <vt:lpstr>Calibri-Bold</vt:lpstr>
      <vt:lpstr>Calibri-BoldItalic</vt:lpstr>
      <vt:lpstr>montserrat</vt:lpstr>
      <vt:lpstr>Muli</vt:lpstr>
      <vt:lpstr>Segoe UI</vt:lpstr>
      <vt:lpstr>Segoe UI Light</vt:lpstr>
      <vt:lpstr>Segoe UI Semibold</vt:lpstr>
      <vt:lpstr>Symbol</vt:lpstr>
      <vt:lpstr>Times New Roman</vt:lpstr>
      <vt:lpstr>Personalizado</vt:lpstr>
      <vt:lpstr>VIAJA a Tenerife con Planeta verde JVC PROYECTOS AMBIENTALES JVC SPORTS (INSTITUTOS EDUCACIÓN SECUNDARIA DE ESPAÑA)</vt:lpstr>
      <vt:lpstr>TENERIFE                 MAR Y TIERRA </vt:lpstr>
      <vt:lpstr>“PLANETA VERDE JVC TENERIFE 2024”  HOTEL en Puerto de la cruz</vt:lpstr>
      <vt:lpstr>1. INFORMACIÓN GENERAL.</vt:lpstr>
      <vt:lpstr>2. OBJETIVOS DE LA ACTIVIDAD.</vt:lpstr>
      <vt:lpstr>PROGRAMA: TENERIFE: MAR Y TIERRA.</vt:lpstr>
      <vt:lpstr>LA LAGUNA.</vt:lpstr>
      <vt:lpstr>LA LAGUNA. Plaza del Adelantado </vt:lpstr>
      <vt:lpstr>La Laguna. Casa Lercaro (Museo de Historia y Antropología de Tenerife).  </vt:lpstr>
      <vt:lpstr>LA LAGUNA. Palacio de Nava</vt:lpstr>
      <vt:lpstr>LA LAGUNA.  Casa Salazar. De los palacetes más bellos que ver en La Laguna </vt:lpstr>
      <vt:lpstr>LA LAGUNA. Museo de La Ciencia y El Cosmos </vt:lpstr>
      <vt:lpstr>Tarde: Santa cruz + Playa de las Teresitas. 1-Museo de Naturaleza y Arqueología (MUNA) -Santa Cruz de Tenerife </vt:lpstr>
      <vt:lpstr>  Santa Cruz y su legado patrimonial de Canarias. 2-Parque Marítimo César Manrique  </vt:lpstr>
      <vt:lpstr>Tarde: Santa cruz + Playa de las Teresitas.  3-TEA Tenerife Espacio de las Artes </vt:lpstr>
      <vt:lpstr>Tarde: Santa cruz + Playa de las Teresitas  4-Parque García Sanabria </vt:lpstr>
      <vt:lpstr>Tarde: Santa cruz + Playa de las Teresitas.</vt:lpstr>
      <vt:lpstr>PARQUE NACIONAL DEL TEIDE</vt:lpstr>
      <vt:lpstr>PARQUE NACIONAL DEL TEIDE</vt:lpstr>
      <vt:lpstr>PARQUE NACIONAL DEL TEIDE</vt:lpstr>
      <vt:lpstr>PARQUE NACIONAL DEL TEIDE</vt:lpstr>
      <vt:lpstr>LOS GIGANTES</vt:lpstr>
      <vt:lpstr>Bahía de Masca</vt:lpstr>
      <vt:lpstr>Puerto de la Cruz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VIAJE a Tenerife con Planeta verde JVC PROYECTOS AMBIENTALES JVC SPORTS (INSTITUTOS EDUCACIÓN SECUNDARIA DE ESPAÑA)</dc:title>
  <dc:creator>JV Costa</dc:creator>
  <cp:keywords/>
  <cp:lastModifiedBy>JV Costa</cp:lastModifiedBy>
  <cp:revision>28</cp:revision>
  <dcterms:created xsi:type="dcterms:W3CDTF">2024-02-08T10:53:55Z</dcterms:created>
  <dcterms:modified xsi:type="dcterms:W3CDTF">2024-02-08T20:47:37Z</dcterms:modified>
  <cp:version/>
</cp:coreProperties>
</file>